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31"/>
  </p:notesMasterIdLst>
  <p:sldIdLst>
    <p:sldId id="284"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412"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botzki, Christina GIZ" initials="LCG"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0" autoAdjust="0"/>
    <p:restoredTop sz="76435" autoAdjust="0"/>
  </p:normalViewPr>
  <p:slideViewPr>
    <p:cSldViewPr snapToGrid="0" showGuides="1">
      <p:cViewPr varScale="1">
        <p:scale>
          <a:sx n="76" d="100"/>
          <a:sy n="76" d="100"/>
        </p:scale>
        <p:origin x="-114" y="-126"/>
      </p:cViewPr>
      <p:guideLst>
        <p:guide orient="horz" pos="2137"/>
        <p:guide orient="horz" pos="1412"/>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2" d="100"/>
          <a:sy n="52" d="100"/>
        </p:scale>
        <p:origin x="-2696" y="-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13</a:t>
            </a:fld>
            <a:endParaRPr lang="zh-TW" altLang="en-US"/>
          </a:p>
        </p:txBody>
      </p:sp>
    </p:spTree>
    <p:extLst>
      <p:ext uri="{BB962C8B-B14F-4D97-AF65-F5344CB8AC3E}">
        <p14:creationId xmlns:p14="http://schemas.microsoft.com/office/powerpoint/2010/main" val="740939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14</a:t>
            </a:fld>
            <a:endParaRPr lang="en-GB" dirty="0"/>
          </a:p>
        </p:txBody>
      </p:sp>
    </p:spTree>
    <p:extLst>
      <p:ext uri="{BB962C8B-B14F-4D97-AF65-F5344CB8AC3E}">
        <p14:creationId xmlns:p14="http://schemas.microsoft.com/office/powerpoint/2010/main" val="840026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15</a:t>
            </a:fld>
            <a:endParaRPr lang="zh-TW" altLang="en-US"/>
          </a:p>
        </p:txBody>
      </p:sp>
    </p:spTree>
    <p:extLst>
      <p:ext uri="{BB962C8B-B14F-4D97-AF65-F5344CB8AC3E}">
        <p14:creationId xmlns:p14="http://schemas.microsoft.com/office/powerpoint/2010/main" val="153830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16</a:t>
            </a:fld>
            <a:endParaRPr lang="zh-TW" altLang="en-US"/>
          </a:p>
        </p:txBody>
      </p:sp>
    </p:spTree>
    <p:extLst>
      <p:ext uri="{BB962C8B-B14F-4D97-AF65-F5344CB8AC3E}">
        <p14:creationId xmlns:p14="http://schemas.microsoft.com/office/powerpoint/2010/main" val="3667028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et règlement d’exécution </a:t>
            </a:r>
            <a:endParaRPr kumimoji="0" lang="fr-FR" sz="1200" b="0" i="0" u="none" strike="noStrike" kern="1200" cap="none" spc="0" normalizeH="0" baseline="0" noProof="0" dirty="0" smtClean="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18</a:t>
            </a:fld>
            <a:endParaRPr lang="zh-TW" altLang="en-US"/>
          </a:p>
        </p:txBody>
      </p:sp>
    </p:spTree>
    <p:extLst>
      <p:ext uri="{BB962C8B-B14F-4D97-AF65-F5344CB8AC3E}">
        <p14:creationId xmlns:p14="http://schemas.microsoft.com/office/powerpoint/2010/main" val="4276604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et règlement d’exécution</a:t>
            </a:r>
            <a:endParaRPr lang="en-GB" i="1" dirty="0" smtClean="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19</a:t>
            </a:fld>
            <a:endParaRPr lang="zh-TW" altLang="en-US"/>
          </a:p>
        </p:txBody>
      </p:sp>
    </p:spTree>
    <p:extLst>
      <p:ext uri="{BB962C8B-B14F-4D97-AF65-F5344CB8AC3E}">
        <p14:creationId xmlns:p14="http://schemas.microsoft.com/office/powerpoint/2010/main" val="1503073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20</a:t>
            </a:fld>
            <a:endParaRPr lang="zh-TW" altLang="en-US"/>
          </a:p>
        </p:txBody>
      </p:sp>
    </p:spTree>
    <p:extLst>
      <p:ext uri="{BB962C8B-B14F-4D97-AF65-F5344CB8AC3E}">
        <p14:creationId xmlns:p14="http://schemas.microsoft.com/office/powerpoint/2010/main" val="4085075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endParaRPr lang="en-GB" dirty="0" smtClean="0"/>
          </a:p>
          <a:p>
            <a:endParaRPr lang="en-GB"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21</a:t>
            </a:fld>
            <a:endParaRPr lang="en-GB" dirty="0"/>
          </a:p>
        </p:txBody>
      </p:sp>
    </p:spTree>
    <p:extLst>
      <p:ext uri="{BB962C8B-B14F-4D97-AF65-F5344CB8AC3E}">
        <p14:creationId xmlns:p14="http://schemas.microsoft.com/office/powerpoint/2010/main" val="2519572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22</a:t>
            </a:fld>
            <a:endParaRPr lang="en-GB" dirty="0"/>
          </a:p>
        </p:txBody>
      </p:sp>
    </p:spTree>
    <p:extLst>
      <p:ext uri="{BB962C8B-B14F-4D97-AF65-F5344CB8AC3E}">
        <p14:creationId xmlns:p14="http://schemas.microsoft.com/office/powerpoint/2010/main" val="2322712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endParaRPr lang="en-GB" dirty="0" smtClean="0"/>
          </a:p>
          <a:p>
            <a:endParaRPr lang="en-GB" dirty="0" smtClean="0"/>
          </a:p>
          <a:p>
            <a:r>
              <a:rPr lang="fr-FR" i="1" noProof="0" dirty="0" smtClean="0"/>
              <a:t>Pour en savoir plus sur la CITES, voir: </a:t>
            </a:r>
            <a:r>
              <a:rPr lang="fr-FR" i="1" baseline="0" noProof="0" dirty="0" smtClean="0"/>
              <a:t>http://www.cites.org/</a:t>
            </a:r>
            <a:endParaRPr lang="fr-FR" i="1" noProof="0"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23</a:t>
            </a:fld>
            <a:endParaRPr lang="zh-TW" altLang="en-US"/>
          </a:p>
        </p:txBody>
      </p:sp>
    </p:spTree>
    <p:extLst>
      <p:ext uri="{BB962C8B-B14F-4D97-AF65-F5344CB8AC3E}">
        <p14:creationId xmlns:p14="http://schemas.microsoft.com/office/powerpoint/2010/main" val="45345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24</a:t>
            </a:fld>
            <a:endParaRPr lang="en-GB" dirty="0"/>
          </a:p>
        </p:txBody>
      </p:sp>
    </p:spTree>
    <p:extLst>
      <p:ext uri="{BB962C8B-B14F-4D97-AF65-F5344CB8AC3E}">
        <p14:creationId xmlns:p14="http://schemas.microsoft.com/office/powerpoint/2010/main" val="33301102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25</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a:t>
            </a:fld>
            <a:endParaRPr lang="en-GB" dirty="0"/>
          </a:p>
        </p:txBody>
      </p:sp>
    </p:spTree>
    <p:extLst>
      <p:ext uri="{BB962C8B-B14F-4D97-AF65-F5344CB8AC3E}">
        <p14:creationId xmlns:p14="http://schemas.microsoft.com/office/powerpoint/2010/main" val="428295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p:spPr>
        <p:txBody>
          <a:bodyPr/>
          <a:lstStyle/>
          <a:p>
            <a:pPr>
              <a:lnSpc>
                <a:spcPct val="90000"/>
              </a:lnSpc>
            </a:pPr>
            <a:endParaRPr lang="en-US" dirty="0" smtClean="0"/>
          </a:p>
        </p:txBody>
      </p:sp>
    </p:spTree>
    <p:extLst>
      <p:ext uri="{BB962C8B-B14F-4D97-AF65-F5344CB8AC3E}">
        <p14:creationId xmlns:p14="http://schemas.microsoft.com/office/powerpoint/2010/main" val="4217913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2003: Le plan d’action FLEGT prévoyait le besoin d’options législatives supplémentaires pour compléter et renforcer les mesures FLEGT existantes en faveur des APV. </a:t>
            </a:r>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2006: Présentation</a:t>
            </a:r>
            <a:r>
              <a:rPr lang="fr-FR" baseline="0" noProof="0" dirty="0" smtClean="0"/>
              <a:t> du résultat d’une évaluation de différentes options </a:t>
            </a:r>
            <a:r>
              <a:rPr lang="fr-FR" noProof="0" dirty="0" smtClean="0"/>
              <a:t>(par</a:t>
            </a:r>
            <a:r>
              <a:rPr lang="fr-FR" baseline="0" noProof="0" dirty="0" smtClean="0"/>
              <a:t> ex. interdiction des importations, systèmes volontaires du secteur privé, par ex. fédérations commerciales).  </a:t>
            </a:r>
          </a:p>
          <a:p>
            <a:pPr marL="0" marR="0" indent="0" algn="l" defTabSz="914400" rtl="0" eaLnBrk="1" fontAlgn="auto" latinLnBrk="0" hangingPunct="1">
              <a:lnSpc>
                <a:spcPct val="100000"/>
              </a:lnSpc>
              <a:spcBef>
                <a:spcPts val="0"/>
              </a:spcBef>
              <a:spcAft>
                <a:spcPts val="0"/>
              </a:spcAft>
              <a:buClrTx/>
              <a:buSzTx/>
              <a:buFontTx/>
              <a:buNone/>
              <a:tabLst/>
              <a:defRPr/>
            </a:pPr>
            <a:endParaRPr lang="fr-FR"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Acte délégué, mars 2012:</a:t>
            </a:r>
          </a:p>
          <a:p>
            <a:pPr lvl="1">
              <a:buFont typeface="Wingdings" panose="05000000000000000000" pitchFamily="2" charset="2"/>
              <a:buChar char="§"/>
            </a:pPr>
            <a:r>
              <a:rPr lang="fr-FR" sz="2400" noProof="0" dirty="0" smtClean="0"/>
              <a:t>Règles de procédure pour la reconnaissance des organisations de contrôle </a:t>
            </a:r>
          </a:p>
          <a:p>
            <a:r>
              <a:rPr lang="fr-FR" noProof="0" dirty="0" smtClean="0"/>
              <a:t>Acte d’exécution, juin 2012</a:t>
            </a:r>
          </a:p>
          <a:p>
            <a:pPr lvl="1">
              <a:buFont typeface="Wingdings" panose="05000000000000000000" pitchFamily="2" charset="2"/>
              <a:buChar char="§"/>
            </a:pPr>
            <a:r>
              <a:rPr lang="fr-FR" sz="2400" noProof="0" dirty="0" smtClean="0"/>
              <a:t>Évaluation des risques et mesures d’atténuation des risques</a:t>
            </a:r>
          </a:p>
          <a:p>
            <a:pPr lvl="1">
              <a:buFont typeface="Wingdings" panose="05000000000000000000" pitchFamily="2" charset="2"/>
              <a:buChar char="§"/>
            </a:pPr>
            <a:r>
              <a:rPr lang="fr-FR" sz="2400" noProof="0" dirty="0" smtClean="0"/>
              <a:t>Fréquence et nature des contrôles effectués</a:t>
            </a:r>
            <a:r>
              <a:rPr lang="fr-FR" sz="2400" baseline="0" noProof="0" dirty="0" smtClean="0"/>
              <a:t> sur les organisations de contrôle</a:t>
            </a:r>
            <a:endParaRPr lang="fr-FR" sz="2400" noProof="0" dirty="0" smtClean="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6</a:t>
            </a:fld>
            <a:endParaRPr lang="zh-TW" altLang="en-US"/>
          </a:p>
        </p:txBody>
      </p:sp>
    </p:spTree>
    <p:extLst>
      <p:ext uri="{BB962C8B-B14F-4D97-AF65-F5344CB8AC3E}">
        <p14:creationId xmlns:p14="http://schemas.microsoft.com/office/powerpoint/2010/main" val="2268252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8</a:t>
            </a:fld>
            <a:endParaRPr lang="zh-TW" altLang="en-US"/>
          </a:p>
        </p:txBody>
      </p:sp>
    </p:spTree>
    <p:extLst>
      <p:ext uri="{BB962C8B-B14F-4D97-AF65-F5344CB8AC3E}">
        <p14:creationId xmlns:p14="http://schemas.microsoft.com/office/powerpoint/2010/main" val="1659072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9</a:t>
            </a:fld>
            <a:endParaRPr lang="zh-TW" altLang="en-US"/>
          </a:p>
        </p:txBody>
      </p:sp>
    </p:spTree>
    <p:extLst>
      <p:ext uri="{BB962C8B-B14F-4D97-AF65-F5344CB8AC3E}">
        <p14:creationId xmlns:p14="http://schemas.microsoft.com/office/powerpoint/2010/main" val="2471942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lignes directrices relatives au Règlement Bois de l’UE</a:t>
            </a:r>
            <a:endParaRPr lang="fr-FR" noProof="0"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10</a:t>
            </a:fld>
            <a:endParaRPr lang="zh-TW" altLang="en-US"/>
          </a:p>
        </p:txBody>
      </p:sp>
    </p:spTree>
    <p:extLst>
      <p:ext uri="{BB962C8B-B14F-4D97-AF65-F5344CB8AC3E}">
        <p14:creationId xmlns:p14="http://schemas.microsoft.com/office/powerpoint/2010/main" val="1871514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Règlement Bois de l’UE N° 995/2010</a:t>
            </a:r>
          </a:p>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12</a:t>
            </a:fld>
            <a:endParaRPr lang="zh-TW" altLang="en-US"/>
          </a:p>
        </p:txBody>
      </p:sp>
    </p:spTree>
    <p:extLst>
      <p:ext uri="{BB962C8B-B14F-4D97-AF65-F5344CB8AC3E}">
        <p14:creationId xmlns:p14="http://schemas.microsoft.com/office/powerpoint/2010/main" val="17210358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t="13533" b="12729"/>
          <a:stretch/>
        </p:blipFill>
        <p:spPr>
          <a:xfrm>
            <a:off x="-7172" y="-108641"/>
            <a:ext cx="12199172" cy="710280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06198786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9767332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7817905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1982709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83963020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426543090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0507326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9655104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79263434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c.europa.eu/environment/eutr2013/"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ec.europa.eu/environment/forests/timber_regulation.ht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326" y="1174752"/>
            <a:ext cx="8229600" cy="1143000"/>
          </a:xfrm>
        </p:spPr>
        <p:txBody>
          <a:bodyPr/>
          <a:lstStyle/>
          <a:p>
            <a:r>
              <a:rPr lang="fr-FR" altLang="zh-TW" dirty="0" smtClean="0">
                <a:solidFill>
                  <a:srgbClr val="006600"/>
                </a:solidFill>
              </a:rPr>
              <a:t>Exemption: bois et produits dérivés recyclés</a:t>
            </a:r>
            <a:endParaRPr lang="fr-FR" altLang="zh-TW" dirty="0">
              <a:solidFill>
                <a:srgbClr val="006600"/>
              </a:solidFill>
            </a:endParaRPr>
          </a:p>
        </p:txBody>
      </p:sp>
      <p:sp>
        <p:nvSpPr>
          <p:cNvPr id="3" name="Content Placeholder 2"/>
          <p:cNvSpPr>
            <a:spLocks noGrp="1"/>
          </p:cNvSpPr>
          <p:nvPr>
            <p:ph idx="1"/>
          </p:nvPr>
        </p:nvSpPr>
        <p:spPr>
          <a:xfrm>
            <a:off x="336916" y="2241551"/>
            <a:ext cx="11659141" cy="2649624"/>
          </a:xfrm>
        </p:spPr>
        <p:txBody>
          <a:bodyPr>
            <a:normAutofit lnSpcReduction="10000"/>
          </a:bodyPr>
          <a:lstStyle/>
          <a:p>
            <a:r>
              <a:rPr lang="fr-FR" dirty="0" smtClean="0"/>
              <a:t>Le bois et les produits dérivés ayant achevé leur cycle de vie et normalement destinés à être traités comme des déchets n’entrent pas dans le champ d’application du Règlement.</a:t>
            </a:r>
          </a:p>
          <a:p>
            <a:pPr lvl="1">
              <a:buSzPct val="80000"/>
              <a:buFont typeface="Wingdings" panose="05000000000000000000" pitchFamily="2" charset="2"/>
              <a:buChar char="§"/>
            </a:pPr>
            <a:r>
              <a:rPr lang="fr-FR" dirty="0" smtClean="0"/>
              <a:t>Exemple: meubles en bois récupérés lors de la démolition de maisons d’habitation</a:t>
            </a:r>
          </a:p>
          <a:p>
            <a:r>
              <a:rPr lang="fr-FR" dirty="0" smtClean="0"/>
              <a:t>L’exemption ne s’applique pas:</a:t>
            </a:r>
          </a:p>
          <a:p>
            <a:pPr lvl="1">
              <a:buSzPct val="80000"/>
              <a:buFont typeface="Wingdings" panose="05000000000000000000" pitchFamily="2" charset="2"/>
              <a:buChar char="§"/>
            </a:pPr>
            <a:r>
              <a:rPr lang="fr-FR" dirty="0" smtClean="0"/>
              <a:t>aux sous-produits d’un processus de fabrication, par ex. copeaux et sciure de bois en tant que sous-produits de scieries</a:t>
            </a:r>
            <a:endParaRPr lang="zh-TW" altLang="en-US"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10</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916" y="4891174"/>
            <a:ext cx="8335597" cy="1966826"/>
          </a:xfrm>
          <a:prstGeom prst="rect">
            <a:avLst/>
          </a:prstGeom>
        </p:spPr>
      </p:pic>
    </p:spTree>
    <p:extLst>
      <p:ext uri="{BB962C8B-B14F-4D97-AF65-F5344CB8AC3E}">
        <p14:creationId xmlns:p14="http://schemas.microsoft.com/office/powerpoint/2010/main" val="294556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042" y="1204970"/>
            <a:ext cx="8229600" cy="1143000"/>
          </a:xfrm>
        </p:spPr>
        <p:txBody>
          <a:bodyPr/>
          <a:lstStyle/>
          <a:p>
            <a:r>
              <a:rPr lang="fr-FR" dirty="0" smtClean="0">
                <a:solidFill>
                  <a:srgbClr val="006600"/>
                </a:solidFill>
              </a:rPr>
              <a:t>Emballages</a:t>
            </a:r>
            <a:endParaRPr lang="fr-FR" dirty="0">
              <a:solidFill>
                <a:srgbClr val="006600"/>
              </a:solidFill>
            </a:endParaRPr>
          </a:p>
        </p:txBody>
      </p:sp>
      <p:sp>
        <p:nvSpPr>
          <p:cNvPr id="3" name="Content Placeholder 2"/>
          <p:cNvSpPr>
            <a:spLocks noGrp="1"/>
          </p:cNvSpPr>
          <p:nvPr>
            <p:ph idx="1"/>
          </p:nvPr>
        </p:nvSpPr>
        <p:spPr>
          <a:xfrm>
            <a:off x="350042" y="2163381"/>
            <a:ext cx="8478272" cy="4525963"/>
          </a:xfrm>
        </p:spPr>
        <p:txBody>
          <a:bodyPr>
            <a:noAutofit/>
          </a:bodyPr>
          <a:lstStyle/>
          <a:p>
            <a:r>
              <a:rPr lang="fr-FR" sz="2200" dirty="0" smtClean="0"/>
              <a:t>Les produits suivants sont couverts s’ils sont mis sur le marché en tant que tels</a:t>
            </a:r>
          </a:p>
          <a:p>
            <a:pPr lvl="1">
              <a:buSzPct val="80000"/>
              <a:buFont typeface="Wingdings" panose="05000000000000000000" pitchFamily="2" charset="2"/>
              <a:buChar char="§"/>
            </a:pPr>
            <a:r>
              <a:rPr lang="fr-FR" sz="2200" dirty="0" smtClean="0"/>
              <a:t>415 Caisses, caissettes, cageots, cylindres et emballages similaires, en bois; tambours (tourets) pour câbles, en bois; palettes simples, palettes-caisses et autres plateaux de chargement, en bois; rehausses de palettes; en bois</a:t>
            </a:r>
          </a:p>
          <a:p>
            <a:r>
              <a:rPr lang="fr-FR" sz="2200" dirty="0" smtClean="0"/>
              <a:t>4819 Boîtes, sacs, pochettes, cornets et autres emballages en papier, carton, ouate de cellulose ou nappes de fibres de cellulose; cartonnages de bureau, de magasin ou similaires</a:t>
            </a:r>
            <a:endParaRPr lang="fr-FR" dirty="0" smtClean="0"/>
          </a:p>
          <a:p>
            <a:r>
              <a:rPr lang="fr-FR" sz="2200" dirty="0" smtClean="0"/>
              <a:t>Si des matériaux d’emballage classés sous le code SH 4415 ou 4819 sont utilisés pour « soutenir, protéger ou porter » un autre produit, ils ne sont pas couverts.  </a:t>
            </a:r>
            <a:endParaRPr lang="fr-FR" sz="2200"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11</a:t>
            </a:fld>
            <a:endParaRPr lang="zh-TW" altLang="en-US"/>
          </a:p>
        </p:txBody>
      </p:sp>
      <p:pic>
        <p:nvPicPr>
          <p:cNvPr id="11"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6835" y="2241550"/>
            <a:ext cx="2895165" cy="3986784"/>
          </a:xfrm>
          <a:prstGeom prst="rect">
            <a:avLst/>
          </a:prstGeom>
        </p:spPr>
      </p:pic>
    </p:spTree>
    <p:extLst>
      <p:ext uri="{BB962C8B-B14F-4D97-AF65-F5344CB8AC3E}">
        <p14:creationId xmlns:p14="http://schemas.microsoft.com/office/powerpoint/2010/main" val="410713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4751"/>
            <a:ext cx="8229600" cy="1143000"/>
          </a:xfrm>
        </p:spPr>
        <p:txBody>
          <a:bodyPr/>
          <a:lstStyle/>
          <a:p>
            <a:r>
              <a:rPr lang="fr-FR" dirty="0" smtClean="0">
                <a:solidFill>
                  <a:srgbClr val="006600"/>
                </a:solidFill>
              </a:rPr>
              <a:t>Les exigences, en bref</a:t>
            </a:r>
            <a:endParaRPr lang="fr-FR" dirty="0">
              <a:solidFill>
                <a:srgbClr val="006600"/>
              </a:solidFill>
            </a:endParaRPr>
          </a:p>
        </p:txBody>
      </p:sp>
      <p:sp>
        <p:nvSpPr>
          <p:cNvPr id="3" name="Content Placeholder 2"/>
          <p:cNvSpPr>
            <a:spLocks noGrp="1"/>
          </p:cNvSpPr>
          <p:nvPr>
            <p:ph idx="1"/>
          </p:nvPr>
        </p:nvSpPr>
        <p:spPr>
          <a:xfrm>
            <a:off x="348343" y="2096074"/>
            <a:ext cx="10069286" cy="4997152"/>
          </a:xfrm>
        </p:spPr>
        <p:txBody>
          <a:bodyPr>
            <a:normAutofit/>
          </a:bodyPr>
          <a:lstStyle/>
          <a:p>
            <a:r>
              <a:rPr lang="fr-FR" sz="2400" dirty="0" smtClean="0"/>
              <a:t>« </a:t>
            </a:r>
            <a:r>
              <a:rPr lang="fr-FR" sz="2400" i="1" dirty="0" smtClean="0"/>
              <a:t>La mise sur le marché de bois </a:t>
            </a:r>
            <a:r>
              <a:rPr lang="fr-FR" sz="2400" b="1" i="1" dirty="0" smtClean="0"/>
              <a:t>issus d’une récolte illégale </a:t>
            </a:r>
            <a:r>
              <a:rPr lang="fr-FR" sz="2400" i="1" dirty="0" smtClean="0"/>
              <a:t>ou de produits dérivés de ces bois </a:t>
            </a:r>
            <a:r>
              <a:rPr lang="fr-FR" sz="2400" b="1" i="1" dirty="0" smtClean="0"/>
              <a:t>est interdite</a:t>
            </a:r>
            <a:r>
              <a:rPr lang="fr-FR" sz="2400" dirty="0" smtClean="0"/>
              <a:t> » (article 4)</a:t>
            </a:r>
          </a:p>
          <a:p>
            <a:r>
              <a:rPr lang="fr-FR" sz="2400" dirty="0" smtClean="0"/>
              <a:t>Le Règlement identifie deux types d’acteurs du marché dont les obligations sont différentes: </a:t>
            </a:r>
          </a:p>
          <a:p>
            <a:pPr lvl="1">
              <a:buFont typeface="Wingdings" panose="05000000000000000000" pitchFamily="2" charset="2"/>
              <a:buChar char="§"/>
            </a:pPr>
            <a:r>
              <a:rPr lang="fr-FR" dirty="0" smtClean="0"/>
              <a:t>Les opérateurs qui mettent du bois sur le marché de l’UE pour la première fois doivent utiliser un système de diligence raisonnée, par ex. les importateurs.</a:t>
            </a:r>
          </a:p>
          <a:p>
            <a:pPr lvl="1">
              <a:buFont typeface="Wingdings" panose="05000000000000000000" pitchFamily="2" charset="2"/>
              <a:buChar char="§"/>
            </a:pPr>
            <a:r>
              <a:rPr lang="fr-FR" dirty="0" smtClean="0"/>
              <a:t>Les commerçants qui achètent ou vendent du bois ou des produits dérivés dans l’UE doivent fournir des informations de traçabilité. </a:t>
            </a:r>
          </a:p>
          <a:p>
            <a:r>
              <a:rPr lang="fr-FR" sz="2400" dirty="0" smtClean="0"/>
              <a:t>Les clients européens d’entreprises asiatiques sont des opérateurs et, à ce titre, ils doivent utiliser un système de diligence raisonnée et demander à ces entreprises de fournir toutes les informations nécessaires. </a:t>
            </a:r>
            <a:endParaRPr lang="fr-FR"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12</a:t>
            </a:fld>
            <a:endParaRPr lang="zh-TW" altLang="en-US"/>
          </a:p>
        </p:txBody>
      </p:sp>
    </p:spTree>
    <p:extLst>
      <p:ext uri="{BB962C8B-B14F-4D97-AF65-F5344CB8AC3E}">
        <p14:creationId xmlns:p14="http://schemas.microsoft.com/office/powerpoint/2010/main" val="3250459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4752"/>
            <a:ext cx="8229600" cy="1143000"/>
          </a:xfrm>
        </p:spPr>
        <p:txBody>
          <a:bodyPr>
            <a:normAutofit/>
          </a:bodyPr>
          <a:lstStyle/>
          <a:p>
            <a:r>
              <a:rPr lang="fr-FR" dirty="0" smtClean="0">
                <a:solidFill>
                  <a:srgbClr val="006600"/>
                </a:solidFill>
              </a:rPr>
              <a:t>Définition: bois issu d’une récolte illégale</a:t>
            </a:r>
            <a:endParaRPr lang="fr-FR" dirty="0">
              <a:solidFill>
                <a:srgbClr val="006600"/>
              </a:solidFill>
            </a:endParaRPr>
          </a:p>
        </p:txBody>
      </p:sp>
      <p:sp>
        <p:nvSpPr>
          <p:cNvPr id="3" name="Content Placeholder 2"/>
          <p:cNvSpPr>
            <a:spLocks noGrp="1"/>
          </p:cNvSpPr>
          <p:nvPr>
            <p:ph idx="1"/>
          </p:nvPr>
        </p:nvSpPr>
        <p:spPr>
          <a:xfrm>
            <a:off x="337457" y="2241550"/>
            <a:ext cx="9382740" cy="5087590"/>
          </a:xfrm>
        </p:spPr>
        <p:txBody>
          <a:bodyPr>
            <a:normAutofit/>
          </a:bodyPr>
          <a:lstStyle/>
          <a:p>
            <a:r>
              <a:rPr lang="fr-FR" sz="2200" b="1" dirty="0" smtClean="0">
                <a:solidFill>
                  <a:srgbClr val="006600"/>
                </a:solidFill>
              </a:rPr>
              <a:t>« Issu d’une récolte illégale » </a:t>
            </a:r>
            <a:r>
              <a:rPr lang="fr-FR" sz="2200" dirty="0" smtClean="0"/>
              <a:t>signifie récolté en violation de la législation applicable dans le pays de récolte, qui couvre les domaines suivants:</a:t>
            </a:r>
          </a:p>
          <a:p>
            <a:pPr lvl="1">
              <a:buSzPct val="80000"/>
              <a:buFont typeface="Wingdings" panose="05000000000000000000" pitchFamily="2" charset="2"/>
              <a:buChar char="§"/>
            </a:pPr>
            <a:r>
              <a:rPr lang="fr-FR" sz="2200" dirty="0" smtClean="0"/>
              <a:t>Le droit de récolter du bois dans un périmètre légalement établi</a:t>
            </a:r>
          </a:p>
          <a:p>
            <a:pPr lvl="1">
              <a:buSzPct val="80000"/>
              <a:buFont typeface="Wingdings" panose="05000000000000000000" pitchFamily="2" charset="2"/>
              <a:buChar char="§"/>
            </a:pPr>
            <a:r>
              <a:rPr lang="fr-FR" sz="2200" dirty="0" smtClean="0"/>
              <a:t>Le paiement des droits de récolte du bois, y compris les taxes liées à la récolte du bois</a:t>
            </a:r>
          </a:p>
          <a:p>
            <a:pPr lvl="1">
              <a:buSzPct val="80000"/>
              <a:buFont typeface="Wingdings" panose="05000000000000000000" pitchFamily="2" charset="2"/>
              <a:buChar char="§"/>
            </a:pPr>
            <a:r>
              <a:rPr lang="fr-FR" sz="2200" dirty="0" smtClean="0"/>
              <a:t>La récolte du bois, y compris la législation environnementale et forestière, notamment en matière de gestion des forêts et de conservation de la biodiversité, lorsqu’elle est directement liée à la récolte du bois</a:t>
            </a:r>
          </a:p>
          <a:p>
            <a:pPr lvl="1">
              <a:buSzPct val="80000"/>
              <a:buFont typeface="Wingdings" panose="05000000000000000000" pitchFamily="2" charset="2"/>
              <a:buChar char="§"/>
            </a:pPr>
            <a:r>
              <a:rPr lang="fr-FR" sz="2200" dirty="0" smtClean="0"/>
              <a:t>Les droits juridiques des tiers relatifs à l’usage et à la propriété qui sont affectés par la récolte du bois </a:t>
            </a:r>
          </a:p>
          <a:p>
            <a:pPr lvl="1">
              <a:buSzPct val="80000"/>
              <a:buFont typeface="Wingdings" panose="05000000000000000000" pitchFamily="2" charset="2"/>
              <a:buChar char="§"/>
            </a:pPr>
            <a:r>
              <a:rPr lang="fr-FR" sz="2200" dirty="0" smtClean="0"/>
              <a:t>Le commerce et les douanes, dans la mesure où le secteur forestier est concerné</a:t>
            </a:r>
            <a:endParaRPr lang="fr-FR" sz="22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13</a:t>
            </a:fld>
            <a:endParaRPr lang="zh-TW" altLang="en-US"/>
          </a:p>
        </p:txBody>
      </p:sp>
    </p:spTree>
    <p:extLst>
      <p:ext uri="{BB962C8B-B14F-4D97-AF65-F5344CB8AC3E}">
        <p14:creationId xmlns:p14="http://schemas.microsoft.com/office/powerpoint/2010/main" val="1029699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203433"/>
            <a:ext cx="8229600" cy="1143000"/>
          </a:xfrm>
        </p:spPr>
        <p:txBody>
          <a:bodyPr/>
          <a:lstStyle/>
          <a:p>
            <a:r>
              <a:rPr lang="fr-FR" dirty="0" smtClean="0">
                <a:solidFill>
                  <a:srgbClr val="006600"/>
                </a:solidFill>
              </a:rPr>
              <a:t>Obligations des commerçants: traçabilité</a:t>
            </a:r>
            <a:endParaRPr lang="fr-FR" dirty="0">
              <a:solidFill>
                <a:srgbClr val="006600"/>
              </a:solidFill>
            </a:endParaRPr>
          </a:p>
        </p:txBody>
      </p:sp>
      <p:sp>
        <p:nvSpPr>
          <p:cNvPr id="3" name="Content Placeholder 2"/>
          <p:cNvSpPr>
            <a:spLocks noGrp="1"/>
          </p:cNvSpPr>
          <p:nvPr>
            <p:ph idx="1"/>
          </p:nvPr>
        </p:nvSpPr>
        <p:spPr>
          <a:xfrm>
            <a:off x="337456" y="2128733"/>
            <a:ext cx="10014857" cy="2880320"/>
          </a:xfrm>
        </p:spPr>
        <p:txBody>
          <a:bodyPr>
            <a:normAutofit/>
          </a:bodyPr>
          <a:lstStyle/>
          <a:p>
            <a:r>
              <a:rPr lang="fr-FR" sz="2400" dirty="0" smtClean="0"/>
              <a:t>Les commerçants doivent fournir les informations suivantes:</a:t>
            </a:r>
          </a:p>
          <a:p>
            <a:pPr lvl="1">
              <a:buFont typeface="Wingdings" panose="05000000000000000000" pitchFamily="2" charset="2"/>
              <a:buChar char="§"/>
            </a:pPr>
            <a:r>
              <a:rPr lang="fr-FR" dirty="0" smtClean="0"/>
              <a:t>à qui ont-ils acheté le bois ou les produits dérivés; </a:t>
            </a:r>
          </a:p>
          <a:p>
            <a:pPr lvl="1">
              <a:buFont typeface="Wingdings" panose="05000000000000000000" pitchFamily="2" charset="2"/>
              <a:buChar char="§"/>
            </a:pPr>
            <a:r>
              <a:rPr lang="fr-FR" dirty="0" smtClean="0"/>
              <a:t>le cas échéant, à qui ont-ils vendu le bois ou les produits dérivés? </a:t>
            </a:r>
          </a:p>
          <a:p>
            <a:r>
              <a:rPr lang="fr-FR" sz="2400" dirty="0" smtClean="0"/>
              <a:t>Ces informations doivent être conservées pendant au moins 5 ans et communiquées, pour contrôle, aux autorités qui en font la demande.</a:t>
            </a:r>
            <a:endParaRPr lang="fr-FR" sz="2400" dirty="0"/>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pPr/>
              <a:t>14</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7456" y="4514850"/>
            <a:ext cx="9286875" cy="2343150"/>
          </a:xfrm>
          <a:prstGeom prst="rect">
            <a:avLst/>
          </a:prstGeom>
        </p:spPr>
      </p:pic>
    </p:spTree>
    <p:extLst>
      <p:ext uri="{BB962C8B-B14F-4D97-AF65-F5344CB8AC3E}">
        <p14:creationId xmlns:p14="http://schemas.microsoft.com/office/powerpoint/2010/main" val="1931100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1534"/>
            <a:ext cx="10223013" cy="1143000"/>
          </a:xfrm>
        </p:spPr>
        <p:txBody>
          <a:bodyPr>
            <a:normAutofit/>
          </a:bodyPr>
          <a:lstStyle/>
          <a:p>
            <a:r>
              <a:rPr lang="fr-FR" dirty="0" smtClean="0">
                <a:solidFill>
                  <a:srgbClr val="006600"/>
                </a:solidFill>
              </a:rPr>
              <a:t>Obligations des opérateurs: système de diligence raisonnée</a:t>
            </a:r>
            <a:endParaRPr lang="fr-FR" dirty="0">
              <a:solidFill>
                <a:srgbClr val="006600"/>
              </a:solidFill>
            </a:endParaRPr>
          </a:p>
        </p:txBody>
      </p:sp>
      <p:sp>
        <p:nvSpPr>
          <p:cNvPr id="3" name="Content Placeholder 2"/>
          <p:cNvSpPr>
            <a:spLocks noGrp="1"/>
          </p:cNvSpPr>
          <p:nvPr>
            <p:ph idx="1"/>
          </p:nvPr>
        </p:nvSpPr>
        <p:spPr>
          <a:xfrm>
            <a:off x="348343" y="2247448"/>
            <a:ext cx="8579296" cy="4525963"/>
          </a:xfrm>
        </p:spPr>
        <p:txBody>
          <a:bodyPr>
            <a:normAutofit lnSpcReduction="10000"/>
          </a:bodyPr>
          <a:lstStyle/>
          <a:p>
            <a:r>
              <a:rPr lang="fr-FR" sz="2400" dirty="0" smtClean="0"/>
              <a:t>Les opérateurs doivent exercer une diligence raisonnée grâce à un système de mesures et procédures visant à minimiser le risque de mettre sur le marché des bois ou produits dérivés issus d’une récolte illégale</a:t>
            </a:r>
          </a:p>
          <a:p>
            <a:r>
              <a:rPr lang="fr-FR" sz="2400" dirty="0" smtClean="0"/>
              <a:t>Le Règlement précise trois éléments devant être inclus dans le système de diligence raisonnée:</a:t>
            </a:r>
          </a:p>
          <a:p>
            <a:pPr lvl="1">
              <a:buFont typeface="Wingdings" panose="05000000000000000000" pitchFamily="2" charset="2"/>
              <a:buChar char="§"/>
            </a:pPr>
            <a:r>
              <a:rPr lang="fr-FR" dirty="0" smtClean="0"/>
              <a:t>Accès à l’information</a:t>
            </a:r>
          </a:p>
          <a:p>
            <a:pPr lvl="1">
              <a:buFont typeface="Wingdings" panose="05000000000000000000" pitchFamily="2" charset="2"/>
              <a:buChar char="§"/>
            </a:pPr>
            <a:r>
              <a:rPr lang="fr-FR" dirty="0" smtClean="0"/>
              <a:t>Procédures d’évaluation du risque</a:t>
            </a:r>
          </a:p>
          <a:p>
            <a:pPr lvl="1">
              <a:buFont typeface="Wingdings" panose="05000000000000000000" pitchFamily="2" charset="2"/>
              <a:buChar char="§"/>
            </a:pPr>
            <a:r>
              <a:rPr lang="fr-FR" dirty="0" smtClean="0"/>
              <a:t>Procédures d’atténuation du risque identifié</a:t>
            </a:r>
          </a:p>
          <a:p>
            <a:r>
              <a:rPr lang="fr-FR" sz="2400" dirty="0" smtClean="0"/>
              <a:t>Les opérateurs doivent régulièrement évaluer le système de diligence raisonnée.</a:t>
            </a:r>
          </a:p>
          <a:p>
            <a:r>
              <a:rPr lang="fr-FR" sz="2400" dirty="0" smtClean="0"/>
              <a:t>Les opérateurs doivent conserver les registres pendant 5 ans.</a:t>
            </a:r>
            <a:endParaRPr lang="fr-FR"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15</a:t>
            </a:fld>
            <a:endParaRPr lang="zh-TW" altLang="en-US"/>
          </a:p>
        </p:txBody>
      </p:sp>
    </p:spTree>
    <p:extLst>
      <p:ext uri="{BB962C8B-B14F-4D97-AF65-F5344CB8AC3E}">
        <p14:creationId xmlns:p14="http://schemas.microsoft.com/office/powerpoint/2010/main" val="2259494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958" y="1174752"/>
            <a:ext cx="9144000" cy="1143000"/>
          </a:xfrm>
        </p:spPr>
        <p:txBody>
          <a:bodyPr>
            <a:normAutofit/>
          </a:bodyPr>
          <a:lstStyle/>
          <a:p>
            <a:r>
              <a:rPr lang="fr-FR" dirty="0" smtClean="0">
                <a:solidFill>
                  <a:srgbClr val="006600"/>
                </a:solidFill>
              </a:rPr>
              <a:t>Qui élabore le système de diligence raisonnée?</a:t>
            </a:r>
            <a:endParaRPr lang="fr-FR" dirty="0">
              <a:solidFill>
                <a:srgbClr val="006600"/>
              </a:solidFill>
            </a:endParaRPr>
          </a:p>
        </p:txBody>
      </p:sp>
      <p:sp>
        <p:nvSpPr>
          <p:cNvPr id="3" name="Content Placeholder 2"/>
          <p:cNvSpPr>
            <a:spLocks noGrp="1"/>
          </p:cNvSpPr>
          <p:nvPr>
            <p:ph idx="1"/>
          </p:nvPr>
        </p:nvSpPr>
        <p:spPr>
          <a:xfrm>
            <a:off x="370958" y="2258334"/>
            <a:ext cx="8229600" cy="4525963"/>
          </a:xfrm>
        </p:spPr>
        <p:txBody>
          <a:bodyPr>
            <a:normAutofit/>
          </a:bodyPr>
          <a:lstStyle/>
          <a:p>
            <a:r>
              <a:rPr lang="fr-FR" sz="2400" dirty="0" smtClean="0"/>
              <a:t>Le Règlement prévoit deux possibilités:</a:t>
            </a:r>
          </a:p>
          <a:p>
            <a:pPr lvl="1">
              <a:buSzPct val="80000"/>
              <a:buFont typeface="Wingdings" panose="05000000000000000000" pitchFamily="2" charset="2"/>
              <a:buChar char="§"/>
            </a:pPr>
            <a:r>
              <a:rPr lang="fr-FR" dirty="0" smtClean="0"/>
              <a:t>Les opérateurs peuvent concevoir, mettre en œuvre et régulièrement évaluer leur propre système</a:t>
            </a:r>
          </a:p>
          <a:p>
            <a:pPr lvl="1">
              <a:buSzPct val="80000"/>
              <a:buFont typeface="Wingdings" panose="05000000000000000000" pitchFamily="2" charset="2"/>
              <a:buChar char="§"/>
            </a:pPr>
            <a:r>
              <a:rPr lang="fr-FR" dirty="0" smtClean="0"/>
              <a:t>Les opérateurs peuvent utiliser un système fourni par une </a:t>
            </a:r>
            <a:r>
              <a:rPr lang="fr-FR" i="1" dirty="0" smtClean="0"/>
              <a:t>« organisation de contrôle »</a:t>
            </a:r>
          </a:p>
          <a:p>
            <a:r>
              <a:rPr lang="fr-FR" sz="2400" dirty="0" smtClean="0"/>
              <a:t>L’opérateur demeure responsable en dernier ressort de la conformité avec les exigences du Règlement Bois de l’UE, même lorsqu’il utilise le système de diligence raisonnée d’une organisation de contrôle</a:t>
            </a:r>
            <a:endParaRPr lang="fr-FR" sz="2400"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16</a:t>
            </a:fld>
            <a:endParaRPr lang="zh-TW" altLang="en-US"/>
          </a:p>
        </p:txBody>
      </p:sp>
    </p:spTree>
    <p:extLst>
      <p:ext uri="{BB962C8B-B14F-4D97-AF65-F5344CB8AC3E}">
        <p14:creationId xmlns:p14="http://schemas.microsoft.com/office/powerpoint/2010/main" val="2742779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4750"/>
            <a:ext cx="9144000" cy="1143000"/>
          </a:xfrm>
        </p:spPr>
        <p:txBody>
          <a:bodyPr/>
          <a:lstStyle/>
          <a:p>
            <a:r>
              <a:rPr lang="fr-FR" dirty="0" smtClean="0">
                <a:solidFill>
                  <a:srgbClr val="006600"/>
                </a:solidFill>
              </a:rPr>
              <a:t>Système de diligence raisonnée</a:t>
            </a:r>
            <a:endParaRPr lang="fr-FR" dirty="0">
              <a:solidFill>
                <a:srgbClr val="006600"/>
              </a:solidFill>
            </a:endParaRPr>
          </a:p>
        </p:txBody>
      </p:sp>
      <p:pic>
        <p:nvPicPr>
          <p:cNvPr id="19458" name="Picture 2"/>
          <p:cNvPicPr>
            <a:picLocks noChangeAspect="1" noChangeArrowheads="1"/>
          </p:cNvPicPr>
          <p:nvPr/>
        </p:nvPicPr>
        <p:blipFill>
          <a:blip r:embed="rId2" cstate="print"/>
          <a:srcRect/>
          <a:stretch>
            <a:fillRect/>
          </a:stretch>
        </p:blipFill>
        <p:spPr bwMode="auto">
          <a:xfrm>
            <a:off x="473091" y="2137940"/>
            <a:ext cx="7691195" cy="4590128"/>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F683FC37-21A4-4DC8-A2E1-F50B525F9E8E}" type="slidenum">
              <a:rPr lang="zh-TW" altLang="en-US" smtClean="0"/>
              <a:pPr/>
              <a:t>17</a:t>
            </a:fld>
            <a:endParaRPr lang="zh-TW" altLang="en-US"/>
          </a:p>
        </p:txBody>
      </p:sp>
    </p:spTree>
    <p:extLst>
      <p:ext uri="{BB962C8B-B14F-4D97-AF65-F5344CB8AC3E}">
        <p14:creationId xmlns:p14="http://schemas.microsoft.com/office/powerpoint/2010/main" val="14283335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425" y="1197513"/>
            <a:ext cx="9144000" cy="1143000"/>
          </a:xfrm>
        </p:spPr>
        <p:txBody>
          <a:bodyPr>
            <a:normAutofit/>
          </a:bodyPr>
          <a:lstStyle/>
          <a:p>
            <a:r>
              <a:rPr lang="fr-FR" dirty="0" smtClean="0">
                <a:solidFill>
                  <a:srgbClr val="006600"/>
                </a:solidFill>
              </a:rPr>
              <a:t>Système de diligence raisonnée: information (1/3)</a:t>
            </a:r>
            <a:endParaRPr lang="fr-FR" dirty="0">
              <a:solidFill>
                <a:srgbClr val="006600"/>
              </a:solidFill>
            </a:endParaRPr>
          </a:p>
        </p:txBody>
      </p:sp>
      <p:sp>
        <p:nvSpPr>
          <p:cNvPr id="3" name="Content Placeholder 2"/>
          <p:cNvSpPr>
            <a:spLocks noGrp="1"/>
          </p:cNvSpPr>
          <p:nvPr>
            <p:ph idx="1"/>
          </p:nvPr>
        </p:nvSpPr>
        <p:spPr>
          <a:xfrm>
            <a:off x="352133" y="2241550"/>
            <a:ext cx="10883714" cy="2205435"/>
          </a:xfrm>
        </p:spPr>
        <p:txBody>
          <a:bodyPr>
            <a:normAutofit lnSpcReduction="10000"/>
          </a:bodyPr>
          <a:lstStyle/>
          <a:p>
            <a:r>
              <a:rPr lang="fr-FR" b="1" dirty="0" smtClean="0"/>
              <a:t>Accès aux informations sur les essences</a:t>
            </a:r>
          </a:p>
          <a:p>
            <a:pPr lvl="1">
              <a:buSzPct val="80000"/>
              <a:buFont typeface="Wingdings" panose="05000000000000000000" pitchFamily="2" charset="2"/>
              <a:buChar char="§"/>
            </a:pPr>
            <a:r>
              <a:rPr lang="fr-FR" dirty="0" smtClean="0"/>
              <a:t>Description du type de produit et des essences de bois utilisées (nom commercial et nom commun et, le cas échéant, également le nom scientifique complet). </a:t>
            </a:r>
          </a:p>
          <a:p>
            <a:pPr lvl="1">
              <a:buSzPct val="80000"/>
              <a:buFont typeface="Wingdings" panose="05000000000000000000" pitchFamily="2" charset="2"/>
              <a:buChar char="§"/>
            </a:pPr>
            <a:r>
              <a:rPr lang="fr-FR" i="1" dirty="0" smtClean="0"/>
              <a:t>Le nom scientifique complet doit être fourni en cas d’ambigüité quant à l’utilisation du nom commun.</a:t>
            </a:r>
            <a:endParaRPr lang="fr-FR" dirty="0" smtClean="0"/>
          </a:p>
          <a:p>
            <a:endParaRPr lang="en-GB"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18</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425" y="4446985"/>
            <a:ext cx="9172575" cy="2419350"/>
          </a:xfrm>
          <a:prstGeom prst="rect">
            <a:avLst/>
          </a:prstGeom>
        </p:spPr>
      </p:pic>
    </p:spTree>
    <p:extLst>
      <p:ext uri="{BB962C8B-B14F-4D97-AF65-F5344CB8AC3E}">
        <p14:creationId xmlns:p14="http://schemas.microsoft.com/office/powerpoint/2010/main" val="31577196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32" y="1055917"/>
            <a:ext cx="9144000" cy="1417638"/>
          </a:xfrm>
        </p:spPr>
        <p:txBody>
          <a:bodyPr>
            <a:normAutofit/>
          </a:bodyPr>
          <a:lstStyle/>
          <a:p>
            <a:r>
              <a:rPr lang="fr-FR" dirty="0" smtClean="0">
                <a:solidFill>
                  <a:srgbClr val="006600"/>
                </a:solidFill>
              </a:rPr>
              <a:t>Système de diligence raisonnée: information (2/3)</a:t>
            </a:r>
            <a:endParaRPr lang="fr-FR" dirty="0">
              <a:solidFill>
                <a:srgbClr val="006600"/>
              </a:solidFill>
            </a:endParaRPr>
          </a:p>
        </p:txBody>
      </p:sp>
      <p:sp>
        <p:nvSpPr>
          <p:cNvPr id="3" name="Content Placeholder 2"/>
          <p:cNvSpPr>
            <a:spLocks noGrp="1"/>
          </p:cNvSpPr>
          <p:nvPr>
            <p:ph idx="1"/>
          </p:nvPr>
        </p:nvSpPr>
        <p:spPr>
          <a:xfrm>
            <a:off x="337456" y="2241550"/>
            <a:ext cx="11074255" cy="4525963"/>
          </a:xfrm>
        </p:spPr>
        <p:txBody>
          <a:bodyPr>
            <a:normAutofit/>
          </a:bodyPr>
          <a:lstStyle/>
          <a:p>
            <a:r>
              <a:rPr lang="fr-FR" sz="2400" b="1" dirty="0" smtClean="0"/>
              <a:t>Accès aux informations sur l’origine de la récolte:</a:t>
            </a:r>
            <a:endParaRPr lang="fr-FR" sz="2400" dirty="0" smtClean="0"/>
          </a:p>
          <a:p>
            <a:pPr lvl="1">
              <a:buSzPct val="80000"/>
              <a:buFont typeface="Wingdings" panose="05000000000000000000" pitchFamily="2" charset="2"/>
              <a:buChar char="§"/>
            </a:pPr>
            <a:r>
              <a:rPr lang="fr-FR" b="1" dirty="0" smtClean="0"/>
              <a:t>Pays de récolte</a:t>
            </a:r>
            <a:r>
              <a:rPr lang="fr-FR" dirty="0" smtClean="0"/>
              <a:t>, et le cas échéant:</a:t>
            </a:r>
          </a:p>
          <a:p>
            <a:pPr lvl="2"/>
            <a:r>
              <a:rPr lang="fr-FR" sz="2200" b="1" dirty="0" smtClean="0"/>
              <a:t>Région infranationale </a:t>
            </a:r>
            <a:r>
              <a:rPr lang="fr-FR" sz="2200" dirty="0" smtClean="0"/>
              <a:t>où le bois est récolté. </a:t>
            </a:r>
            <a:r>
              <a:rPr lang="fr-FR" sz="2200" i="1" dirty="0" smtClean="0"/>
              <a:t>Des informations sur la région infranationale doivent être fournies lorsque le risque de récolte illégale varie d’une région infranationale à l’autre.</a:t>
            </a:r>
            <a:endParaRPr lang="fr-FR" sz="2200" dirty="0" smtClean="0"/>
          </a:p>
          <a:p>
            <a:pPr lvl="2"/>
            <a:r>
              <a:rPr lang="fr-FR" sz="2200" b="1" dirty="0" smtClean="0"/>
              <a:t>Concession de récolte</a:t>
            </a:r>
            <a:r>
              <a:rPr lang="fr-FR" sz="2200" dirty="0" smtClean="0"/>
              <a:t>. </a:t>
            </a:r>
            <a:r>
              <a:rPr lang="fr-FR" sz="2200" i="1" dirty="0" smtClean="0"/>
              <a:t>Des informations sur la concession de récolte doivent être fournies lorsque le risque de récolte illégale varie d’une concession de récolte à l’autre dans un pays ou une région infranationale.</a:t>
            </a:r>
            <a:endParaRPr lang="en-GB" dirty="0"/>
          </a:p>
        </p:txBody>
      </p:sp>
      <p:sp>
        <p:nvSpPr>
          <p:cNvPr id="8" name="Slide Number Placeholder 7"/>
          <p:cNvSpPr>
            <a:spLocks noGrp="1"/>
          </p:cNvSpPr>
          <p:nvPr>
            <p:ph type="sldNum" sz="quarter" idx="12"/>
          </p:nvPr>
        </p:nvSpPr>
        <p:spPr/>
        <p:txBody>
          <a:bodyPr/>
          <a:lstStyle/>
          <a:p>
            <a:fld id="{F683FC37-21A4-4DC8-A2E1-F50B525F9E8E}" type="slidenum">
              <a:rPr lang="zh-TW" altLang="en-US" smtClean="0"/>
              <a:pPr/>
              <a:t>19</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7457" y="5154243"/>
            <a:ext cx="9229725" cy="1704975"/>
          </a:xfrm>
          <a:prstGeom prst="rect">
            <a:avLst/>
          </a:prstGeom>
        </p:spPr>
      </p:pic>
    </p:spTree>
    <p:extLst>
      <p:ext uri="{BB962C8B-B14F-4D97-AF65-F5344CB8AC3E}">
        <p14:creationId xmlns:p14="http://schemas.microsoft.com/office/powerpoint/2010/main" val="3346040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a:t>
            </a:r>
            <a:r>
              <a:rPr lang="fr-FR" altLang="zh-TW" dirty="0" smtClean="0">
                <a:solidFill>
                  <a:srgbClr val="006600"/>
                </a:solidFill>
                <a:cs typeface="Arial" panose="020B0604020202020204" pitchFamily="34" charset="0"/>
              </a:rPr>
              <a:t>F</a:t>
            </a:r>
            <a:r>
              <a:rPr lang="fr-FR" altLang="zh-TW" b="1" dirty="0" smtClean="0">
                <a:solidFill>
                  <a:srgbClr val="006600"/>
                </a:solidFill>
                <a:latin typeface="+mn-lt"/>
                <a:cs typeface="Arial" panose="020B0604020202020204" pitchFamily="34" charset="0"/>
              </a:rPr>
              <a:t>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Règlement Bois de l’UE: champ d’application, système de diligence raisonnée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4" y="1195797"/>
            <a:ext cx="9144000" cy="1143000"/>
          </a:xfrm>
        </p:spPr>
        <p:txBody>
          <a:bodyPr>
            <a:normAutofit/>
          </a:bodyPr>
          <a:lstStyle/>
          <a:p>
            <a:r>
              <a:rPr lang="fr-FR" dirty="0" smtClean="0">
                <a:solidFill>
                  <a:srgbClr val="006600"/>
                </a:solidFill>
              </a:rPr>
              <a:t>Système de diligence raisonnée: information (3/3)</a:t>
            </a:r>
            <a:endParaRPr lang="fr-FR" dirty="0">
              <a:solidFill>
                <a:srgbClr val="006600"/>
              </a:solidFill>
            </a:endParaRPr>
          </a:p>
        </p:txBody>
      </p:sp>
      <p:sp>
        <p:nvSpPr>
          <p:cNvPr id="3" name="Content Placeholder 2"/>
          <p:cNvSpPr>
            <a:spLocks noGrp="1"/>
          </p:cNvSpPr>
          <p:nvPr>
            <p:ph idx="1"/>
          </p:nvPr>
        </p:nvSpPr>
        <p:spPr>
          <a:xfrm>
            <a:off x="366192" y="2149474"/>
            <a:ext cx="9278551" cy="4525963"/>
          </a:xfrm>
        </p:spPr>
        <p:txBody>
          <a:bodyPr>
            <a:normAutofit/>
          </a:bodyPr>
          <a:lstStyle/>
          <a:p>
            <a:r>
              <a:rPr lang="fr-FR" b="1" dirty="0" smtClean="0"/>
              <a:t>Accès aux informations sur </a:t>
            </a:r>
            <a:r>
              <a:rPr lang="fr-FR" dirty="0" smtClean="0"/>
              <a:t>:</a:t>
            </a:r>
          </a:p>
          <a:p>
            <a:pPr lvl="1">
              <a:buSzPct val="80000"/>
              <a:buFont typeface="Wingdings" panose="05000000000000000000" pitchFamily="2" charset="2"/>
              <a:buChar char="§"/>
            </a:pPr>
            <a:r>
              <a:rPr lang="fr-FR" b="1" dirty="0" smtClean="0"/>
              <a:t>la quantité</a:t>
            </a:r>
            <a:r>
              <a:rPr lang="fr-FR" dirty="0" smtClean="0"/>
              <a:t>: exprimée en volume, poids ou nombre d’unités ;</a:t>
            </a:r>
          </a:p>
          <a:p>
            <a:pPr lvl="1">
              <a:buSzPct val="80000"/>
              <a:buFont typeface="Wingdings" panose="05000000000000000000" pitchFamily="2" charset="2"/>
              <a:buChar char="§"/>
            </a:pPr>
            <a:r>
              <a:rPr lang="fr-FR" dirty="0" smtClean="0"/>
              <a:t>le nom et l’adresse du </a:t>
            </a:r>
            <a:r>
              <a:rPr lang="fr-FR" b="1" dirty="0" smtClean="0"/>
              <a:t>fournisseur</a:t>
            </a:r>
            <a:r>
              <a:rPr lang="fr-FR" dirty="0" smtClean="0"/>
              <a:t> auquel l’opérateur s’est </a:t>
            </a:r>
            <a:r>
              <a:rPr lang="fr-FR" dirty="0"/>
              <a:t>adressé ;</a:t>
            </a:r>
            <a:endParaRPr lang="fr-FR" dirty="0" smtClean="0"/>
          </a:p>
          <a:p>
            <a:pPr lvl="1">
              <a:buSzPct val="80000"/>
              <a:buFont typeface="Wingdings" panose="05000000000000000000" pitchFamily="2" charset="2"/>
              <a:buChar char="§"/>
            </a:pPr>
            <a:r>
              <a:rPr lang="fr-FR" dirty="0" smtClean="0"/>
              <a:t>le nom et l’adresse </a:t>
            </a:r>
            <a:r>
              <a:rPr lang="fr-FR" b="1" dirty="0" smtClean="0"/>
              <a:t>du commerçant </a:t>
            </a:r>
            <a:r>
              <a:rPr lang="fr-FR" dirty="0" smtClean="0"/>
              <a:t>auquel le bois et les produits dérivés ont été </a:t>
            </a:r>
            <a:r>
              <a:rPr lang="fr-FR" dirty="0"/>
              <a:t>fournis ;</a:t>
            </a:r>
            <a:endParaRPr lang="fr-FR" dirty="0" smtClean="0"/>
          </a:p>
          <a:p>
            <a:pPr lvl="1">
              <a:buSzPct val="80000"/>
              <a:buFont typeface="Wingdings" panose="05000000000000000000" pitchFamily="2" charset="2"/>
              <a:buChar char="§"/>
            </a:pPr>
            <a:r>
              <a:rPr lang="fr-FR" dirty="0" smtClean="0"/>
              <a:t>les documents ou autres informations attestant la </a:t>
            </a:r>
            <a:r>
              <a:rPr lang="fr-FR" b="1" dirty="0" smtClean="0"/>
              <a:t>légalité</a:t>
            </a:r>
            <a:r>
              <a:rPr lang="fr-FR" dirty="0" smtClean="0"/>
              <a:t> du bois.</a:t>
            </a:r>
          </a:p>
          <a:p>
            <a:endParaRPr lang="en-GB" dirty="0"/>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pPr/>
              <a:t>20</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8344" y="5286375"/>
            <a:ext cx="9296400" cy="1571625"/>
          </a:xfrm>
          <a:prstGeom prst="rect">
            <a:avLst/>
          </a:prstGeom>
        </p:spPr>
      </p:pic>
    </p:spTree>
    <p:extLst>
      <p:ext uri="{BB962C8B-B14F-4D97-AF65-F5344CB8AC3E}">
        <p14:creationId xmlns:p14="http://schemas.microsoft.com/office/powerpoint/2010/main" val="2816993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1" y="1197428"/>
            <a:ext cx="9408975" cy="1143000"/>
          </a:xfrm>
        </p:spPr>
        <p:txBody>
          <a:bodyPr>
            <a:normAutofit/>
          </a:bodyPr>
          <a:lstStyle/>
          <a:p>
            <a:r>
              <a:rPr lang="fr-FR" dirty="0" smtClean="0">
                <a:solidFill>
                  <a:srgbClr val="006600"/>
                </a:solidFill>
              </a:rPr>
              <a:t>Système de diligence raisonnée: évaluation du risque</a:t>
            </a:r>
            <a:endParaRPr lang="fr-FR" dirty="0">
              <a:solidFill>
                <a:srgbClr val="006600"/>
              </a:solidFill>
            </a:endParaRPr>
          </a:p>
        </p:txBody>
      </p:sp>
      <p:sp>
        <p:nvSpPr>
          <p:cNvPr id="3" name="Content Placeholder 2"/>
          <p:cNvSpPr>
            <a:spLocks noGrp="1"/>
          </p:cNvSpPr>
          <p:nvPr>
            <p:ph idx="1"/>
          </p:nvPr>
        </p:nvSpPr>
        <p:spPr>
          <a:xfrm>
            <a:off x="381000" y="2241550"/>
            <a:ext cx="11554968" cy="5087590"/>
          </a:xfrm>
        </p:spPr>
        <p:txBody>
          <a:bodyPr>
            <a:normAutofit/>
          </a:bodyPr>
          <a:lstStyle/>
          <a:p>
            <a:pPr marL="0" indent="0">
              <a:buNone/>
            </a:pPr>
            <a:r>
              <a:rPr lang="fr-FR" sz="2600" dirty="0" smtClean="0"/>
              <a:t>Les opérateurs doivent, sur la base des procédures, tenir compte des critères pertinents en matière d’évaluation du risque, notamment:</a:t>
            </a:r>
          </a:p>
          <a:p>
            <a:r>
              <a:rPr lang="fr-FR" sz="2200" dirty="0" smtClean="0"/>
              <a:t>l‘assurance du respect de la législation applicable, qui peut comprendre la certification ou d’autres systèmes de vérification tierce partie qui couvrent le respect de la législation applicable; </a:t>
            </a:r>
          </a:p>
          <a:p>
            <a:r>
              <a:rPr lang="fr-FR" sz="2200" dirty="0" smtClean="0"/>
              <a:t>la prévalence de la récolte illégale de certaines essences forestières; </a:t>
            </a:r>
          </a:p>
          <a:p>
            <a:r>
              <a:rPr lang="fr-FR" sz="2200" dirty="0" smtClean="0"/>
              <a:t>la prévalence de la récolte illégale ou des pratiques illégales dans le pays de récolte et/ou la région infranationale où le bois est récolté, y compris la prise en compte de la prévalence de conflits armés; </a:t>
            </a:r>
          </a:p>
          <a:p>
            <a:r>
              <a:rPr lang="fr-FR" sz="2200" dirty="0" smtClean="0"/>
              <a:t>les sanctions appliquées par le Conseil de sécurité des Nations unies ou le Conseil de l’Union européenne sur les importations ou les exportations de bois; </a:t>
            </a:r>
          </a:p>
          <a:p>
            <a:r>
              <a:rPr lang="fr-FR" sz="2200" dirty="0" smtClean="0"/>
              <a:t>la complexité de la chaîne d’approvisionnement du bois et des produits dérivés.</a:t>
            </a:r>
            <a:endParaRPr lang="en-GB" sz="20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21</a:t>
            </a:fld>
            <a:endParaRPr lang="zh-TW" altLang="en-US"/>
          </a:p>
        </p:txBody>
      </p:sp>
    </p:spTree>
    <p:extLst>
      <p:ext uri="{BB962C8B-B14F-4D97-AF65-F5344CB8AC3E}">
        <p14:creationId xmlns:p14="http://schemas.microsoft.com/office/powerpoint/2010/main" val="2181888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199" y="1175657"/>
            <a:ext cx="9504328" cy="1143000"/>
          </a:xfrm>
        </p:spPr>
        <p:txBody>
          <a:bodyPr/>
          <a:lstStyle/>
          <a:p>
            <a:r>
              <a:rPr lang="fr-FR" dirty="0" smtClean="0">
                <a:solidFill>
                  <a:srgbClr val="006600"/>
                </a:solidFill>
              </a:rPr>
              <a:t>Système de diligence raisonnée: atténuation du risque</a:t>
            </a:r>
            <a:endParaRPr lang="fr-FR" dirty="0">
              <a:solidFill>
                <a:srgbClr val="006600"/>
              </a:solidFill>
            </a:endParaRPr>
          </a:p>
        </p:txBody>
      </p:sp>
      <p:sp>
        <p:nvSpPr>
          <p:cNvPr id="3" name="Content Placeholder 2"/>
          <p:cNvSpPr>
            <a:spLocks noGrp="1"/>
          </p:cNvSpPr>
          <p:nvPr>
            <p:ph idx="1"/>
          </p:nvPr>
        </p:nvSpPr>
        <p:spPr>
          <a:xfrm>
            <a:off x="359227" y="2174131"/>
            <a:ext cx="10284389" cy="2274044"/>
          </a:xfrm>
        </p:spPr>
        <p:txBody>
          <a:bodyPr>
            <a:normAutofit lnSpcReduction="10000"/>
          </a:bodyPr>
          <a:lstStyle/>
          <a:p>
            <a:pPr marL="0" indent="0">
              <a:buNone/>
            </a:pPr>
            <a:r>
              <a:rPr lang="fr-FR" dirty="0" smtClean="0"/>
              <a:t>Sauf si le risque est négligeable, les opérateurs doivent atténuer le risque</a:t>
            </a:r>
            <a:endParaRPr lang="fr-FR" sz="2400" dirty="0" smtClean="0"/>
          </a:p>
          <a:p>
            <a:r>
              <a:rPr lang="fr-FR" sz="2400" dirty="0" smtClean="0"/>
              <a:t>Ensemble de mesures et de procédures adéquates et proportionnées pour réduire effectivement le plus possible ledit risque et qui peuvent inclure l’exigence d’informations ou de documents complémentaires et/ou l’exigence d’une vérification par une tierce partie.</a:t>
            </a:r>
            <a:endParaRPr lang="en-GB" sz="2400" dirty="0"/>
          </a:p>
          <a:p>
            <a:pPr marL="0" indent="0">
              <a:buNone/>
            </a:pPr>
            <a:endParaRPr lang="en-GB" sz="2400"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22</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227" y="4448175"/>
            <a:ext cx="9696450" cy="2409825"/>
          </a:xfrm>
          <a:prstGeom prst="rect">
            <a:avLst/>
          </a:prstGeom>
        </p:spPr>
      </p:pic>
    </p:spTree>
    <p:extLst>
      <p:ext uri="{BB962C8B-B14F-4D97-AF65-F5344CB8AC3E}">
        <p14:creationId xmlns:p14="http://schemas.microsoft.com/office/powerpoint/2010/main" val="2004847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7429"/>
            <a:ext cx="8229600" cy="1143000"/>
          </a:xfrm>
        </p:spPr>
        <p:txBody>
          <a:bodyPr/>
          <a:lstStyle/>
          <a:p>
            <a:r>
              <a:rPr lang="fr-FR" dirty="0" smtClean="0">
                <a:solidFill>
                  <a:srgbClr val="006600"/>
                </a:solidFill>
              </a:rPr>
              <a:t>Respect du Règlement</a:t>
            </a:r>
            <a:endParaRPr lang="fr-FR" dirty="0">
              <a:solidFill>
                <a:srgbClr val="006600"/>
              </a:solidFill>
            </a:endParaRPr>
          </a:p>
        </p:txBody>
      </p:sp>
      <p:sp>
        <p:nvSpPr>
          <p:cNvPr id="3" name="Content Placeholder 2"/>
          <p:cNvSpPr>
            <a:spLocks noGrp="1"/>
          </p:cNvSpPr>
          <p:nvPr>
            <p:ph idx="1"/>
          </p:nvPr>
        </p:nvSpPr>
        <p:spPr>
          <a:xfrm>
            <a:off x="370114" y="2132437"/>
            <a:ext cx="10080171" cy="5181856"/>
          </a:xfrm>
        </p:spPr>
        <p:txBody>
          <a:bodyPr>
            <a:normAutofit/>
          </a:bodyPr>
          <a:lstStyle/>
          <a:p>
            <a:r>
              <a:rPr lang="fr-FR" sz="2400" dirty="0" smtClean="0"/>
              <a:t>Le Règlement de l’UE sur le bois ne soutient pas de systèmes particuliers de certification de la légalité ou de certification forestière, mais les critères d’évaluation du risque peuvent inclure une vérification par une tierce partie:  </a:t>
            </a:r>
          </a:p>
          <a:p>
            <a:pPr lvl="1">
              <a:buFont typeface="Wingdings" panose="05000000000000000000" pitchFamily="2" charset="2"/>
              <a:buChar char="§"/>
            </a:pPr>
            <a:r>
              <a:rPr lang="fr-FR" dirty="0" smtClean="0"/>
              <a:t>Le Règlement de l’UE sur le bois mentionne « </a:t>
            </a:r>
            <a:r>
              <a:rPr lang="fr-FR" i="1" dirty="0" smtClean="0"/>
              <a:t>l’assurance du respect de la législation applicable, qui peut comprendre la certification ou d’autres systèmes de vérification tierce partie qui couvrent le respect de la législation applicable ». </a:t>
            </a:r>
            <a:endParaRPr lang="fr-FR" dirty="0" smtClean="0"/>
          </a:p>
          <a:p>
            <a:r>
              <a:rPr lang="fr-FR" sz="2400" dirty="0" smtClean="0"/>
              <a:t>Seuls les bois et les produits dérivés bénéficiant d’une autorisation FLEGT ou d’un permis CITES sont automatiquement conformes au Règlement de l’UE sur le bois. </a:t>
            </a:r>
            <a:endParaRPr lang="fr-FR"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23</a:t>
            </a:fld>
            <a:endParaRPr lang="zh-TW" altLang="en-US"/>
          </a:p>
        </p:txBody>
      </p:sp>
    </p:spTree>
    <p:extLst>
      <p:ext uri="{BB962C8B-B14F-4D97-AF65-F5344CB8AC3E}">
        <p14:creationId xmlns:p14="http://schemas.microsoft.com/office/powerpoint/2010/main" val="1005902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315" y="1210061"/>
            <a:ext cx="8229600" cy="1143000"/>
          </a:xfrm>
        </p:spPr>
        <p:txBody>
          <a:bodyPr/>
          <a:lstStyle/>
          <a:p>
            <a:r>
              <a:rPr lang="fr-FR" dirty="0" smtClean="0">
                <a:solidFill>
                  <a:srgbClr val="006600"/>
                </a:solidFill>
              </a:rPr>
              <a:t>Lignes directrices</a:t>
            </a:r>
            <a:endParaRPr lang="fr-FR" dirty="0">
              <a:solidFill>
                <a:srgbClr val="006600"/>
              </a:solidFill>
            </a:endParaRPr>
          </a:p>
        </p:txBody>
      </p:sp>
      <p:sp>
        <p:nvSpPr>
          <p:cNvPr id="4" name="TextBox 3"/>
          <p:cNvSpPr txBox="1"/>
          <p:nvPr/>
        </p:nvSpPr>
        <p:spPr>
          <a:xfrm>
            <a:off x="6601522" y="2241550"/>
            <a:ext cx="5358830" cy="2308324"/>
          </a:xfrm>
          <a:prstGeom prst="rect">
            <a:avLst/>
          </a:prstGeom>
          <a:noFill/>
        </p:spPr>
        <p:txBody>
          <a:bodyPr wrap="square" rtlCol="0">
            <a:spAutoFit/>
          </a:bodyPr>
          <a:lstStyle/>
          <a:p>
            <a:r>
              <a:rPr lang="fr-FR" sz="2400" dirty="0" smtClean="0"/>
              <a:t>D’autres informations sont disponibles sur les sites suivants de l’UE:  </a:t>
            </a:r>
          </a:p>
          <a:p>
            <a:endParaRPr lang="fr-FR" sz="1600" dirty="0" smtClean="0"/>
          </a:p>
          <a:p>
            <a:r>
              <a:rPr lang="fr-FR" sz="2000" dirty="0" smtClean="0">
                <a:hlinkClick r:id="rId3"/>
              </a:rPr>
              <a:t>http://ec.europa.eu/environment/eutr2013</a:t>
            </a:r>
            <a:r>
              <a:rPr lang="fr-FR" sz="2000" dirty="0" smtClean="0">
                <a:hlinkClick r:id="rId3"/>
              </a:rPr>
              <a:t>/</a:t>
            </a:r>
            <a:endParaRPr lang="fr-FR" sz="2000" dirty="0" smtClean="0"/>
          </a:p>
          <a:p>
            <a:r>
              <a:rPr lang="fr-FR" sz="2000" dirty="0" smtClean="0"/>
              <a:t>et</a:t>
            </a:r>
            <a:endParaRPr lang="fr-FR" sz="2000" dirty="0" smtClean="0"/>
          </a:p>
          <a:p>
            <a:r>
              <a:rPr lang="fr-FR" sz="2000" dirty="0" smtClean="0">
                <a:hlinkClick r:id="rId4"/>
              </a:rPr>
              <a:t>http://ec.europa.eu/environment/forests/timber_regulation.htm</a:t>
            </a:r>
            <a:r>
              <a:rPr lang="fr-FR" sz="2000" dirty="0" smtClean="0"/>
              <a:t> </a:t>
            </a:r>
            <a:endParaRPr lang="fr-FR" sz="2000"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24</a:t>
            </a:fld>
            <a:endParaRPr lang="zh-TW" altLang="en-US"/>
          </a:p>
        </p:txBody>
      </p:sp>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108" y="2241550"/>
            <a:ext cx="5542326" cy="4367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3657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25</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97035"/>
            <a:ext cx="8229600" cy="1143000"/>
          </a:xfrm>
        </p:spPr>
        <p:txBody>
          <a:bodyPr>
            <a:normAutofit/>
          </a:bodyPr>
          <a:lstStyle/>
          <a:p>
            <a:r>
              <a:rPr lang="fr-FR" dirty="0" smtClean="0">
                <a:solidFill>
                  <a:srgbClr val="006600"/>
                </a:solidFill>
              </a:rPr>
              <a:t>Contexte européen: plan d’action FLEGT</a:t>
            </a:r>
            <a:endParaRPr lang="fr-FR" dirty="0">
              <a:solidFill>
                <a:srgbClr val="006600"/>
              </a:solidFill>
            </a:endParaRPr>
          </a:p>
        </p:txBody>
      </p:sp>
      <p:sp>
        <p:nvSpPr>
          <p:cNvPr id="3" name="Content Placeholder 2"/>
          <p:cNvSpPr>
            <a:spLocks noGrp="1"/>
          </p:cNvSpPr>
          <p:nvPr>
            <p:ph idx="1"/>
          </p:nvPr>
        </p:nvSpPr>
        <p:spPr>
          <a:xfrm>
            <a:off x="370114" y="2206625"/>
            <a:ext cx="8059901" cy="5184576"/>
          </a:xfrm>
        </p:spPr>
        <p:txBody>
          <a:bodyPr>
            <a:normAutofit/>
          </a:bodyPr>
          <a:lstStyle/>
          <a:p>
            <a:pPr marL="231775" indent="-231775">
              <a:lnSpc>
                <a:spcPts val="2400"/>
              </a:lnSpc>
              <a:spcAft>
                <a:spcPts val="500"/>
              </a:spcAft>
            </a:pPr>
            <a:r>
              <a:rPr lang="fr-FR" sz="2400" dirty="0" smtClean="0"/>
              <a:t>Plan d’action de la Commission européenne relatif à l’application des réglementations forestières, à la gouvernance et aux échanges commerciaux (FLEGT), 2003</a:t>
            </a:r>
          </a:p>
          <a:p>
            <a:pPr marL="231775" indent="-231775" eaLnBrk="0" hangingPunct="0">
              <a:spcAft>
                <a:spcPts val="500"/>
              </a:spcAft>
              <a:defRPr/>
            </a:pPr>
            <a:r>
              <a:rPr lang="fr-FR" sz="2400" dirty="0" smtClean="0"/>
              <a:t>Énonce le processus et l’ensemble de mesures visant à s’attaquer au problème de l’exploitation illégale du bois et du commerce qui y est associé.</a:t>
            </a:r>
          </a:p>
          <a:p>
            <a:pPr marL="231775" indent="-231775" eaLnBrk="0" hangingPunct="0">
              <a:spcAft>
                <a:spcPts val="500"/>
              </a:spcAft>
              <a:defRPr/>
            </a:pPr>
            <a:r>
              <a:rPr lang="fr-FR" sz="2400" dirty="0" smtClean="0"/>
              <a:t>Combattre l’exploitation illégale du bois; établir un lien entre la bonne gouvernance dans les pays en développement, les instruments juridiques relatifs au commerce et l’influence offerte par le marché intérieur de l’UE; responsabilité partagée entre les producteurs et les consommateurs</a:t>
            </a:r>
            <a:endParaRPr lang="en-GB" dirty="0"/>
          </a:p>
        </p:txBody>
      </p:sp>
      <p:sp>
        <p:nvSpPr>
          <p:cNvPr id="7" name="Slide Number Placeholder 6"/>
          <p:cNvSpPr>
            <a:spLocks noGrp="1"/>
          </p:cNvSpPr>
          <p:nvPr>
            <p:ph type="sldNum" sz="quarter" idx="12"/>
          </p:nvPr>
        </p:nvSpPr>
        <p:spPr/>
        <p:txBody>
          <a:bodyPr/>
          <a:lstStyle/>
          <a:p>
            <a:fld id="{F683FC37-21A4-4DC8-A2E1-F50B525F9E8E}" type="slidenum">
              <a:rPr lang="zh-TW" altLang="en-US" smtClean="0"/>
              <a:pPr/>
              <a:t>3</a:t>
            </a:fld>
            <a:endParaRPr lang="zh-TW" altLang="en-US"/>
          </a:p>
        </p:txBody>
      </p:sp>
    </p:spTree>
    <p:extLst>
      <p:ext uri="{BB962C8B-B14F-4D97-AF65-F5344CB8AC3E}">
        <p14:creationId xmlns:p14="http://schemas.microsoft.com/office/powerpoint/2010/main" val="500250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81000" y="1164771"/>
            <a:ext cx="8229600" cy="1143000"/>
          </a:xfrm>
        </p:spPr>
        <p:txBody>
          <a:bodyPr/>
          <a:lstStyle/>
          <a:p>
            <a:r>
              <a:rPr lang="fr-FR" dirty="0" smtClean="0">
                <a:solidFill>
                  <a:srgbClr val="006600"/>
                </a:solidFill>
              </a:rPr>
              <a:t>Éléments clés du plan d’action FLEGT</a:t>
            </a:r>
            <a:endParaRPr lang="fr-FR" b="1" dirty="0" smtClean="0">
              <a:solidFill>
                <a:srgbClr val="006600"/>
              </a:solidFill>
            </a:endParaRPr>
          </a:p>
        </p:txBody>
      </p:sp>
      <p:sp>
        <p:nvSpPr>
          <p:cNvPr id="72707" name="Rectangle 3"/>
          <p:cNvSpPr>
            <a:spLocks noGrp="1" noChangeArrowheads="1"/>
          </p:cNvSpPr>
          <p:nvPr>
            <p:ph idx="1"/>
          </p:nvPr>
        </p:nvSpPr>
        <p:spPr>
          <a:xfrm>
            <a:off x="381000" y="2206625"/>
            <a:ext cx="8229600" cy="4525963"/>
          </a:xfrm>
        </p:spPr>
        <p:txBody>
          <a:bodyPr>
            <a:normAutofit/>
          </a:bodyPr>
          <a:lstStyle/>
          <a:p>
            <a:pPr marL="544513" indent="-544513" algn="just">
              <a:buFontTx/>
              <a:buAutoNum type="arabicPeriod"/>
            </a:pPr>
            <a:r>
              <a:rPr lang="fr-FR" dirty="0" smtClean="0"/>
              <a:t>Soutien des pays producteurs</a:t>
            </a:r>
          </a:p>
          <a:p>
            <a:pPr marL="544513" indent="-544513" algn="just">
              <a:buFontTx/>
              <a:buAutoNum type="arabicPeriod"/>
            </a:pPr>
            <a:r>
              <a:rPr lang="fr-FR" dirty="0" smtClean="0"/>
              <a:t>Soutien des initiatives du secteur privé</a:t>
            </a:r>
          </a:p>
          <a:p>
            <a:pPr marL="544513" indent="-544513" algn="just">
              <a:buFontTx/>
              <a:buAutoNum type="arabicPeriod"/>
            </a:pPr>
            <a:r>
              <a:rPr lang="fr-FR" dirty="0" smtClean="0"/>
              <a:t>Garanties d’investissement</a:t>
            </a:r>
          </a:p>
          <a:p>
            <a:pPr marL="544513" indent="-544513">
              <a:buFontTx/>
              <a:buAutoNum type="arabicPeriod"/>
            </a:pPr>
            <a:r>
              <a:rPr lang="fr-FR" dirty="0" smtClean="0"/>
              <a:t>Résolution du problème du bois de la guerre</a:t>
            </a:r>
          </a:p>
          <a:p>
            <a:pPr marL="544513" indent="-544513">
              <a:buFontTx/>
              <a:buAutoNum type="arabicPeriod"/>
            </a:pPr>
            <a:r>
              <a:rPr lang="fr-FR" dirty="0" smtClean="0"/>
              <a:t>Activités de promotion du commerce du bois légal</a:t>
            </a:r>
          </a:p>
          <a:p>
            <a:pPr marL="914400" lvl="1" indent="-382588">
              <a:buFont typeface="Wingdings" panose="05000000000000000000" pitchFamily="2" charset="2"/>
              <a:buChar char="§"/>
            </a:pPr>
            <a:r>
              <a:rPr lang="fr-FR" dirty="0" smtClean="0"/>
              <a:t>Accords de partenariat volontaires (APV)</a:t>
            </a:r>
          </a:p>
          <a:p>
            <a:pPr marL="544513" indent="-544513" algn="just">
              <a:buFontTx/>
              <a:buAutoNum type="arabicPeriod"/>
            </a:pPr>
            <a:r>
              <a:rPr lang="fr-FR" dirty="0" smtClean="0"/>
              <a:t>Options supplémentaires de législation</a:t>
            </a:r>
          </a:p>
          <a:p>
            <a:pPr marL="914400" lvl="1" indent="-347663" algn="just">
              <a:buFont typeface="Wingdings" panose="05000000000000000000" pitchFamily="2" charset="2"/>
              <a:buChar char="§"/>
            </a:pPr>
            <a:r>
              <a:rPr lang="fr-FR" dirty="0" smtClean="0"/>
              <a:t>Règlement Bois de l’UE </a:t>
            </a:r>
          </a:p>
          <a:p>
            <a:pPr marL="544513" indent="-544513" algn="just">
              <a:buFontTx/>
              <a:buAutoNum type="arabicPeriod"/>
            </a:pPr>
            <a:r>
              <a:rPr lang="fr-FR" dirty="0" smtClean="0"/>
              <a:t>Politiques des marchés publics pour le bois</a:t>
            </a:r>
            <a:endParaRPr lang="fr-FR" dirty="0"/>
          </a:p>
        </p:txBody>
      </p:sp>
      <p:sp>
        <p:nvSpPr>
          <p:cNvPr id="4" name="Oval 89"/>
          <p:cNvSpPr>
            <a:spLocks noChangeArrowheads="1"/>
          </p:cNvSpPr>
          <p:nvPr/>
        </p:nvSpPr>
        <p:spPr bwMode="auto">
          <a:xfrm>
            <a:off x="381000" y="5573486"/>
            <a:ext cx="5976664" cy="478972"/>
          </a:xfrm>
          <a:prstGeom prst="ellipse">
            <a:avLst/>
          </a:prstGeom>
          <a:noFill/>
          <a:ln w="31750">
            <a:solidFill>
              <a:srgbClr val="FF0000"/>
            </a:solidFill>
            <a:round/>
            <a:headEnd/>
            <a:tailEnd/>
          </a:ln>
        </p:spPr>
        <p:txBody>
          <a:bodyPr wrap="none" anchor="ctr"/>
          <a:lstStyle/>
          <a:p>
            <a:endParaRPr lang="nl-NL" dirty="0"/>
          </a:p>
        </p:txBody>
      </p:sp>
      <p:sp>
        <p:nvSpPr>
          <p:cNvPr id="2" name="Slide Number Placeholder 1"/>
          <p:cNvSpPr>
            <a:spLocks noGrp="1"/>
          </p:cNvSpPr>
          <p:nvPr>
            <p:ph type="sldNum" sz="quarter" idx="12"/>
          </p:nvPr>
        </p:nvSpPr>
        <p:spPr/>
        <p:txBody>
          <a:bodyPr/>
          <a:lstStyle/>
          <a:p>
            <a:fld id="{F683FC37-21A4-4DC8-A2E1-F50B525F9E8E}" type="slidenum">
              <a:rPr lang="zh-TW" altLang="en-US" smtClean="0"/>
              <a:pPr/>
              <a:t>4</a:t>
            </a:fld>
            <a:endParaRPr lang="zh-TW" altLang="en-US"/>
          </a:p>
        </p:txBody>
      </p:sp>
    </p:spTree>
    <p:extLst>
      <p:ext uri="{BB962C8B-B14F-4D97-AF65-F5344CB8AC3E}">
        <p14:creationId xmlns:p14="http://schemas.microsoft.com/office/powerpoint/2010/main" val="8480067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628" y="1192927"/>
            <a:ext cx="8671048" cy="1143000"/>
          </a:xfrm>
        </p:spPr>
        <p:txBody>
          <a:bodyPr>
            <a:noAutofit/>
          </a:bodyPr>
          <a:lstStyle/>
          <a:p>
            <a:r>
              <a:rPr lang="fr-FR" dirty="0" smtClean="0">
                <a:solidFill>
                  <a:srgbClr val="006600"/>
                </a:solidFill>
              </a:rPr>
              <a:t>Règlement Bois de l’UE (UE) N° 955/2010              </a:t>
            </a:r>
            <a:endParaRPr lang="fr-FR" dirty="0">
              <a:solidFill>
                <a:srgbClr val="006600"/>
              </a:solidFill>
            </a:endParaRPr>
          </a:p>
        </p:txBody>
      </p:sp>
      <p:sp>
        <p:nvSpPr>
          <p:cNvPr id="3" name="Content Placeholder 2"/>
          <p:cNvSpPr>
            <a:spLocks noGrp="1"/>
          </p:cNvSpPr>
          <p:nvPr>
            <p:ph idx="1"/>
          </p:nvPr>
        </p:nvSpPr>
        <p:spPr>
          <a:xfrm>
            <a:off x="457200" y="2206625"/>
            <a:ext cx="5266928" cy="4525963"/>
          </a:xfrm>
        </p:spPr>
        <p:txBody>
          <a:bodyPr>
            <a:normAutofit/>
          </a:bodyPr>
          <a:lstStyle/>
          <a:p>
            <a:pPr marL="0" indent="0">
              <a:buNone/>
            </a:pPr>
            <a:r>
              <a:rPr lang="fr-FR" dirty="0" smtClean="0"/>
              <a:t>Depuis le 3 mars 2013, le Règlement Bois de l’UE rend illégale la mise sur le marché de l’UE de bois et de produits dérivés issus d’une récolte illégale.</a:t>
            </a:r>
            <a:endParaRPr lang="fr-FR" dirty="0"/>
          </a:p>
        </p:txBody>
      </p:sp>
      <p:pic>
        <p:nvPicPr>
          <p:cNvPr id="4" name="Picture 2" descr="C:\Users\sofie77\Desktop\EUTR.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38260" y="2273249"/>
            <a:ext cx="2982416" cy="4219626"/>
          </a:xfrm>
          <a:prstGeom prst="rect">
            <a:avLst/>
          </a:prstGeom>
          <a:noFill/>
          <a:ln>
            <a:solidFill>
              <a:schemeClr val="tx1"/>
            </a:solidFill>
          </a:ln>
        </p:spPr>
      </p:pic>
      <p:sp>
        <p:nvSpPr>
          <p:cNvPr id="5" name="Slide Number Placeholder 4"/>
          <p:cNvSpPr>
            <a:spLocks noGrp="1"/>
          </p:cNvSpPr>
          <p:nvPr>
            <p:ph type="sldNum" sz="quarter" idx="12"/>
          </p:nvPr>
        </p:nvSpPr>
        <p:spPr/>
        <p:txBody>
          <a:bodyPr/>
          <a:lstStyle/>
          <a:p>
            <a:fld id="{F683FC37-21A4-4DC8-A2E1-F50B525F9E8E}" type="slidenum">
              <a:rPr lang="zh-TW" altLang="en-US" smtClean="0"/>
              <a:pPr/>
              <a:t>5</a:t>
            </a:fld>
            <a:endParaRPr lang="zh-TW" altLang="en-US"/>
          </a:p>
        </p:txBody>
      </p:sp>
    </p:spTree>
    <p:extLst>
      <p:ext uri="{BB962C8B-B14F-4D97-AF65-F5344CB8AC3E}">
        <p14:creationId xmlns:p14="http://schemas.microsoft.com/office/powerpoint/2010/main" val="2711017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683FC37-21A4-4DC8-A2E1-F50B525F9E8E}" type="slidenum">
              <a:rPr lang="zh-TW" altLang="en-US" smtClean="0"/>
              <a:pPr/>
              <a:t>6</a:t>
            </a:fld>
            <a:endParaRPr lang="zh-TW" altLang="en-US"/>
          </a:p>
        </p:txBody>
      </p:sp>
      <p:cxnSp>
        <p:nvCxnSpPr>
          <p:cNvPr id="8" name="Straight Connector 7"/>
          <p:cNvCxnSpPr/>
          <p:nvPr/>
        </p:nvCxnSpPr>
        <p:spPr>
          <a:xfrm>
            <a:off x="1017841" y="4462190"/>
            <a:ext cx="7416824"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38618" y="4063451"/>
            <a:ext cx="1008112" cy="369332"/>
          </a:xfrm>
          <a:prstGeom prst="rect">
            <a:avLst/>
          </a:prstGeom>
          <a:noFill/>
        </p:spPr>
        <p:txBody>
          <a:bodyPr wrap="square" rtlCol="0">
            <a:spAutoFit/>
          </a:bodyPr>
          <a:lstStyle/>
          <a:p>
            <a:r>
              <a:rPr lang="en-GB" dirty="0"/>
              <a:t>2003</a:t>
            </a:r>
          </a:p>
        </p:txBody>
      </p:sp>
      <p:sp>
        <p:nvSpPr>
          <p:cNvPr id="12" name="TextBox 11"/>
          <p:cNvSpPr txBox="1"/>
          <p:nvPr/>
        </p:nvSpPr>
        <p:spPr>
          <a:xfrm>
            <a:off x="2027431" y="4063451"/>
            <a:ext cx="792088" cy="369332"/>
          </a:xfrm>
          <a:prstGeom prst="rect">
            <a:avLst/>
          </a:prstGeom>
          <a:noFill/>
        </p:spPr>
        <p:txBody>
          <a:bodyPr wrap="square" rtlCol="0">
            <a:spAutoFit/>
          </a:bodyPr>
          <a:lstStyle/>
          <a:p>
            <a:r>
              <a:rPr lang="en-GB" dirty="0"/>
              <a:t>2006</a:t>
            </a:r>
          </a:p>
        </p:txBody>
      </p:sp>
      <p:sp>
        <p:nvSpPr>
          <p:cNvPr id="13" name="TextBox 12"/>
          <p:cNvSpPr txBox="1"/>
          <p:nvPr/>
        </p:nvSpPr>
        <p:spPr>
          <a:xfrm>
            <a:off x="3129599" y="4070797"/>
            <a:ext cx="792088" cy="369332"/>
          </a:xfrm>
          <a:prstGeom prst="rect">
            <a:avLst/>
          </a:prstGeom>
          <a:noFill/>
        </p:spPr>
        <p:txBody>
          <a:bodyPr wrap="square" rtlCol="0">
            <a:spAutoFit/>
          </a:bodyPr>
          <a:lstStyle/>
          <a:p>
            <a:r>
              <a:rPr lang="en-GB" dirty="0"/>
              <a:t>2008</a:t>
            </a:r>
          </a:p>
        </p:txBody>
      </p:sp>
      <p:sp>
        <p:nvSpPr>
          <p:cNvPr id="14" name="TextBox 13"/>
          <p:cNvSpPr txBox="1"/>
          <p:nvPr/>
        </p:nvSpPr>
        <p:spPr>
          <a:xfrm>
            <a:off x="4473579" y="4042456"/>
            <a:ext cx="864096" cy="369332"/>
          </a:xfrm>
          <a:prstGeom prst="rect">
            <a:avLst/>
          </a:prstGeom>
          <a:noFill/>
        </p:spPr>
        <p:txBody>
          <a:bodyPr wrap="square" rtlCol="0">
            <a:spAutoFit/>
          </a:bodyPr>
          <a:lstStyle/>
          <a:p>
            <a:r>
              <a:rPr lang="en-GB" dirty="0"/>
              <a:t>2010</a:t>
            </a:r>
          </a:p>
        </p:txBody>
      </p:sp>
      <p:sp>
        <p:nvSpPr>
          <p:cNvPr id="15" name="TextBox 14"/>
          <p:cNvSpPr txBox="1"/>
          <p:nvPr/>
        </p:nvSpPr>
        <p:spPr>
          <a:xfrm>
            <a:off x="7617759" y="4042456"/>
            <a:ext cx="1224136" cy="369332"/>
          </a:xfrm>
          <a:prstGeom prst="rect">
            <a:avLst/>
          </a:prstGeom>
          <a:noFill/>
        </p:spPr>
        <p:txBody>
          <a:bodyPr wrap="square" rtlCol="0">
            <a:spAutoFit/>
          </a:bodyPr>
          <a:lstStyle/>
          <a:p>
            <a:r>
              <a:rPr lang="en-GB" dirty="0"/>
              <a:t>2013</a:t>
            </a:r>
          </a:p>
        </p:txBody>
      </p:sp>
      <p:sp>
        <p:nvSpPr>
          <p:cNvPr id="16" name="TextBox 15"/>
          <p:cNvSpPr txBox="1"/>
          <p:nvPr/>
        </p:nvSpPr>
        <p:spPr>
          <a:xfrm>
            <a:off x="628554" y="4966911"/>
            <a:ext cx="1858168" cy="1754326"/>
          </a:xfrm>
          <a:prstGeom prst="rect">
            <a:avLst/>
          </a:prstGeom>
          <a:noFill/>
          <a:ln>
            <a:solidFill>
              <a:schemeClr val="accent1"/>
            </a:solidFill>
          </a:ln>
        </p:spPr>
        <p:txBody>
          <a:bodyPr wrap="square" rtlCol="0">
            <a:spAutoFit/>
          </a:bodyPr>
          <a:lstStyle/>
          <a:p>
            <a:r>
              <a:rPr lang="fr-FR" dirty="0" smtClean="0"/>
              <a:t>Le plan d’action FLEGT  prévoyait le besoin d’options législatives supplémentaires</a:t>
            </a:r>
            <a:endParaRPr lang="fr-FR" dirty="0"/>
          </a:p>
        </p:txBody>
      </p:sp>
      <p:sp>
        <p:nvSpPr>
          <p:cNvPr id="17" name="TextBox 16"/>
          <p:cNvSpPr txBox="1"/>
          <p:nvPr/>
        </p:nvSpPr>
        <p:spPr>
          <a:xfrm>
            <a:off x="1631387" y="2163300"/>
            <a:ext cx="1584176" cy="1200329"/>
          </a:xfrm>
          <a:prstGeom prst="rect">
            <a:avLst/>
          </a:prstGeom>
          <a:noFill/>
          <a:ln>
            <a:solidFill>
              <a:schemeClr val="accent1"/>
            </a:solidFill>
          </a:ln>
        </p:spPr>
        <p:txBody>
          <a:bodyPr wrap="square" rtlCol="0">
            <a:spAutoFit/>
          </a:bodyPr>
          <a:lstStyle/>
          <a:p>
            <a:r>
              <a:rPr lang="fr-FR" dirty="0" smtClean="0"/>
              <a:t>Résultat d’une évaluation de différentes options</a:t>
            </a:r>
            <a:endParaRPr lang="fr-FR" strike="sngStrike" dirty="0">
              <a:solidFill>
                <a:srgbClr val="FF0000"/>
              </a:solidFill>
            </a:endParaRPr>
          </a:p>
        </p:txBody>
      </p:sp>
      <p:sp>
        <p:nvSpPr>
          <p:cNvPr id="3" name="TextBox 2"/>
          <p:cNvSpPr txBox="1"/>
          <p:nvPr/>
        </p:nvSpPr>
        <p:spPr>
          <a:xfrm>
            <a:off x="2863809" y="5105410"/>
            <a:ext cx="1567637" cy="1477328"/>
          </a:xfrm>
          <a:prstGeom prst="rect">
            <a:avLst/>
          </a:prstGeom>
          <a:solidFill>
            <a:schemeClr val="bg1"/>
          </a:solidFill>
          <a:ln>
            <a:solidFill>
              <a:schemeClr val="accent1"/>
            </a:solidFill>
          </a:ln>
        </p:spPr>
        <p:txBody>
          <a:bodyPr wrap="square" rtlCol="0">
            <a:spAutoFit/>
          </a:bodyPr>
          <a:lstStyle/>
          <a:p>
            <a:r>
              <a:rPr lang="fr-FR" dirty="0" smtClean="0"/>
              <a:t>Proposition d’un projet de règlement par la Commission (CE)</a:t>
            </a:r>
            <a:endParaRPr lang="fr-FR" dirty="0"/>
          </a:p>
        </p:txBody>
      </p:sp>
      <p:sp>
        <p:nvSpPr>
          <p:cNvPr id="4" name="TextBox 3"/>
          <p:cNvSpPr txBox="1"/>
          <p:nvPr/>
        </p:nvSpPr>
        <p:spPr>
          <a:xfrm>
            <a:off x="3921687" y="2172968"/>
            <a:ext cx="1943854" cy="1477328"/>
          </a:xfrm>
          <a:prstGeom prst="rect">
            <a:avLst/>
          </a:prstGeom>
          <a:noFill/>
          <a:ln>
            <a:solidFill>
              <a:schemeClr val="accent1"/>
            </a:solidFill>
          </a:ln>
        </p:spPr>
        <p:txBody>
          <a:bodyPr wrap="square" rtlCol="0">
            <a:spAutoFit/>
          </a:bodyPr>
          <a:lstStyle/>
          <a:p>
            <a:r>
              <a:rPr lang="fr-FR" dirty="0" smtClean="0"/>
              <a:t>Vote du Parlement européen interdisant le bois illégal et ses produits dérivés</a:t>
            </a:r>
            <a:endParaRPr lang="fr-FR" dirty="0"/>
          </a:p>
        </p:txBody>
      </p:sp>
      <p:sp>
        <p:nvSpPr>
          <p:cNvPr id="6" name="TextBox 5"/>
          <p:cNvSpPr txBox="1"/>
          <p:nvPr/>
        </p:nvSpPr>
        <p:spPr>
          <a:xfrm>
            <a:off x="7254090" y="2226103"/>
            <a:ext cx="1368152" cy="923330"/>
          </a:xfrm>
          <a:prstGeom prst="rect">
            <a:avLst/>
          </a:prstGeom>
          <a:noFill/>
          <a:ln>
            <a:solidFill>
              <a:schemeClr val="accent1"/>
            </a:solidFill>
          </a:ln>
        </p:spPr>
        <p:txBody>
          <a:bodyPr wrap="square" rtlCol="0">
            <a:spAutoFit/>
          </a:bodyPr>
          <a:lstStyle/>
          <a:p>
            <a:r>
              <a:rPr lang="fr-FR" dirty="0" smtClean="0"/>
              <a:t>Entrée en vigueur du Règlement</a:t>
            </a:r>
            <a:endParaRPr lang="en-GB" dirty="0"/>
          </a:p>
        </p:txBody>
      </p:sp>
      <p:sp>
        <p:nvSpPr>
          <p:cNvPr id="18" name="TextBox 17"/>
          <p:cNvSpPr txBox="1"/>
          <p:nvPr/>
        </p:nvSpPr>
        <p:spPr>
          <a:xfrm>
            <a:off x="6016488" y="4042456"/>
            <a:ext cx="864096" cy="369332"/>
          </a:xfrm>
          <a:prstGeom prst="rect">
            <a:avLst/>
          </a:prstGeom>
          <a:noFill/>
        </p:spPr>
        <p:txBody>
          <a:bodyPr wrap="square" rtlCol="0">
            <a:spAutoFit/>
          </a:bodyPr>
          <a:lstStyle/>
          <a:p>
            <a:r>
              <a:rPr lang="en-GB" dirty="0"/>
              <a:t>2012</a:t>
            </a:r>
          </a:p>
        </p:txBody>
      </p:sp>
      <p:sp>
        <p:nvSpPr>
          <p:cNvPr id="7" name="TextBox 6"/>
          <p:cNvSpPr txBox="1"/>
          <p:nvPr/>
        </p:nvSpPr>
        <p:spPr>
          <a:xfrm>
            <a:off x="5699854" y="5124243"/>
            <a:ext cx="2295569" cy="646331"/>
          </a:xfrm>
          <a:prstGeom prst="rect">
            <a:avLst/>
          </a:prstGeom>
          <a:noFill/>
          <a:ln>
            <a:solidFill>
              <a:schemeClr val="accent1"/>
            </a:solidFill>
          </a:ln>
        </p:spPr>
        <p:txBody>
          <a:bodyPr wrap="square" rtlCol="0">
            <a:spAutoFit/>
          </a:bodyPr>
          <a:lstStyle/>
          <a:p>
            <a:r>
              <a:rPr lang="fr-FR" dirty="0" smtClean="0"/>
              <a:t>Acte délégué et acte d’exécution</a:t>
            </a:r>
            <a:endParaRPr lang="fr-FR" dirty="0"/>
          </a:p>
        </p:txBody>
      </p:sp>
      <p:cxnSp>
        <p:nvCxnSpPr>
          <p:cNvPr id="19" name="Straight Connector 18"/>
          <p:cNvCxnSpPr>
            <a:stCxn id="17" idx="2"/>
            <a:endCxn id="12" idx="0"/>
          </p:cNvCxnSpPr>
          <p:nvPr/>
        </p:nvCxnSpPr>
        <p:spPr>
          <a:xfrm>
            <a:off x="2423475" y="3363629"/>
            <a:ext cx="0" cy="6998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3" idx="2"/>
          </p:cNvCxnSpPr>
          <p:nvPr/>
        </p:nvCxnSpPr>
        <p:spPr>
          <a:xfrm>
            <a:off x="3525643" y="4440130"/>
            <a:ext cx="13972" cy="6635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2"/>
          </p:cNvCxnSpPr>
          <p:nvPr/>
        </p:nvCxnSpPr>
        <p:spPr>
          <a:xfrm>
            <a:off x="1442674" y="4432783"/>
            <a:ext cx="0" cy="534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 idx="2"/>
          </p:cNvCxnSpPr>
          <p:nvPr/>
        </p:nvCxnSpPr>
        <p:spPr>
          <a:xfrm flipH="1">
            <a:off x="4749780" y="3650296"/>
            <a:ext cx="143834" cy="4205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6433457" y="4462190"/>
            <a:ext cx="15080" cy="6758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6" idx="2"/>
          </p:cNvCxnSpPr>
          <p:nvPr/>
        </p:nvCxnSpPr>
        <p:spPr>
          <a:xfrm flipH="1">
            <a:off x="7932106" y="3149433"/>
            <a:ext cx="6060" cy="893025"/>
          </a:xfrm>
          <a:prstGeom prst="line">
            <a:avLst/>
          </a:prstGeom>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350968" y="1188537"/>
            <a:ext cx="8671048"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fr-FR" dirty="0" smtClean="0">
                <a:solidFill>
                  <a:srgbClr val="006600"/>
                </a:solidFill>
              </a:rPr>
              <a:t>Calendrier</a:t>
            </a:r>
            <a:endParaRPr lang="fr-FR" dirty="0">
              <a:solidFill>
                <a:srgbClr val="006600"/>
              </a:solidFill>
            </a:endParaRPr>
          </a:p>
        </p:txBody>
      </p:sp>
    </p:spTree>
    <p:extLst>
      <p:ext uri="{BB962C8B-B14F-4D97-AF65-F5344CB8AC3E}">
        <p14:creationId xmlns:p14="http://schemas.microsoft.com/office/powerpoint/2010/main" val="4003397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a:xfrm>
            <a:off x="357857" y="1175260"/>
            <a:ext cx="8229600" cy="1143000"/>
          </a:xfrm>
        </p:spPr>
        <p:txBody>
          <a:bodyPr/>
          <a:lstStyle/>
          <a:p>
            <a:r>
              <a:rPr lang="fr-FR" dirty="0" smtClean="0">
                <a:solidFill>
                  <a:srgbClr val="006600"/>
                </a:solidFill>
              </a:rPr>
              <a:t>Champ d’action géographique</a:t>
            </a:r>
          </a:p>
        </p:txBody>
      </p:sp>
      <p:sp>
        <p:nvSpPr>
          <p:cNvPr id="6148" name="Rectangle 7"/>
          <p:cNvSpPr>
            <a:spLocks noGrp="1" noChangeArrowheads="1"/>
          </p:cNvSpPr>
          <p:nvPr>
            <p:ph idx="1"/>
          </p:nvPr>
        </p:nvSpPr>
        <p:spPr>
          <a:xfrm>
            <a:off x="357858" y="2241550"/>
            <a:ext cx="4777814" cy="4525963"/>
          </a:xfrm>
        </p:spPr>
        <p:txBody>
          <a:bodyPr/>
          <a:lstStyle/>
          <a:p>
            <a:r>
              <a:rPr lang="fr-FR" dirty="0" smtClean="0"/>
              <a:t>Le Règlement couvre le commerce du bois et des produits dérivés dans le marché de l’UE et s’applique aussi bien au bois importé qu’au bois produit dans l’UE. </a:t>
            </a:r>
          </a:p>
        </p:txBody>
      </p:sp>
      <p:pic>
        <p:nvPicPr>
          <p:cNvPr id="6151" name="Picture 7"/>
          <p:cNvPicPr>
            <a:picLocks noChangeAspect="1" noChangeArrowheads="1"/>
          </p:cNvPicPr>
          <p:nvPr/>
        </p:nvPicPr>
        <p:blipFill>
          <a:blip r:embed="rId2" cstate="print"/>
          <a:srcRect/>
          <a:stretch>
            <a:fillRect/>
          </a:stretch>
        </p:blipFill>
        <p:spPr bwMode="auto">
          <a:xfrm>
            <a:off x="5310797" y="2258483"/>
            <a:ext cx="6792807" cy="3987629"/>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F683FC37-21A4-4DC8-A2E1-F50B525F9E8E}" type="slidenum">
              <a:rPr lang="zh-TW" altLang="en-US" smtClean="0"/>
              <a:pPr/>
              <a:t>7</a:t>
            </a:fld>
            <a:endParaRPr lang="zh-TW" altLang="en-US"/>
          </a:p>
        </p:txBody>
      </p:sp>
    </p:spTree>
    <p:extLst>
      <p:ext uri="{BB962C8B-B14F-4D97-AF65-F5344CB8AC3E}">
        <p14:creationId xmlns:p14="http://schemas.microsoft.com/office/powerpoint/2010/main" val="218525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97428"/>
            <a:ext cx="8229600" cy="1143000"/>
          </a:xfrm>
        </p:spPr>
        <p:txBody>
          <a:bodyPr/>
          <a:lstStyle/>
          <a:p>
            <a:r>
              <a:rPr lang="fr-FR" dirty="0" smtClean="0">
                <a:solidFill>
                  <a:srgbClr val="006600"/>
                </a:solidFill>
              </a:rPr>
              <a:t>Types de produits (1/2)</a:t>
            </a:r>
            <a:endParaRPr lang="fr-FR" dirty="0">
              <a:solidFill>
                <a:srgbClr val="FF0000"/>
              </a:solidFill>
            </a:endParaRPr>
          </a:p>
        </p:txBody>
      </p:sp>
      <p:sp>
        <p:nvSpPr>
          <p:cNvPr id="3" name="Content Placeholder 2"/>
          <p:cNvSpPr>
            <a:spLocks noGrp="1"/>
          </p:cNvSpPr>
          <p:nvPr>
            <p:ph idx="1"/>
          </p:nvPr>
        </p:nvSpPr>
        <p:spPr>
          <a:xfrm>
            <a:off x="359228" y="2119268"/>
            <a:ext cx="7641771" cy="5529943"/>
          </a:xfrm>
        </p:spPr>
        <p:txBody>
          <a:bodyPr>
            <a:normAutofit/>
          </a:bodyPr>
          <a:lstStyle/>
          <a:p>
            <a:r>
              <a:rPr lang="fr-FR" sz="2200" dirty="0" smtClean="0"/>
              <a:t>Produits figurant dans l’annexe du Règlement, notamment:</a:t>
            </a:r>
          </a:p>
          <a:p>
            <a:pPr lvl="1">
              <a:buFont typeface="Wingdings" panose="05000000000000000000" pitchFamily="2" charset="2"/>
              <a:buChar char="§"/>
            </a:pPr>
            <a:r>
              <a:rPr lang="fr-FR" sz="2200" dirty="0" smtClean="0"/>
              <a:t>4403 Bois bruts, 4407 Bois scié, 4408 Feuilles pour placage, 4410 Panneaux de particules, 4414 Cadres en bois pour tableaux</a:t>
            </a:r>
          </a:p>
          <a:p>
            <a:pPr lvl="1">
              <a:buFont typeface="Wingdings" panose="05000000000000000000" pitchFamily="2" charset="2"/>
              <a:buChar char="§"/>
            </a:pPr>
            <a:r>
              <a:rPr lang="fr-FR" sz="2200" dirty="0" smtClean="0"/>
              <a:t>Pâte et papier des chapitres 47, 48</a:t>
            </a:r>
          </a:p>
          <a:p>
            <a:pPr lvl="1">
              <a:buFont typeface="Wingdings" panose="05000000000000000000" pitchFamily="2" charset="2"/>
              <a:buChar char="§"/>
            </a:pPr>
            <a:r>
              <a:rPr lang="fr-FR" sz="2200" dirty="0" smtClean="0"/>
              <a:t>Meubles en bois, par ex. 9403 30, 9403 40</a:t>
            </a:r>
          </a:p>
          <a:p>
            <a:r>
              <a:rPr lang="fr-FR" sz="2200" dirty="0" smtClean="0"/>
              <a:t>Certains produits ne sont pas couverts, par ex. les instruments de musique, les lampes et les appareils d’éclairage, les chaises</a:t>
            </a:r>
          </a:p>
          <a:p>
            <a:r>
              <a:rPr lang="fr-FR" sz="2200" dirty="0" smtClean="0"/>
              <a:t>Les produits de l’édition et les produits recyclés sont également exemptés. </a:t>
            </a:r>
          </a:p>
          <a:p>
            <a:r>
              <a:rPr lang="fr-FR" sz="2200" dirty="0" smtClean="0"/>
              <a:t>Il est à noter que l’annexe peut être modifiée et que des produits supplémentaires seront inclus dans les années à venir. </a:t>
            </a:r>
            <a:endParaRPr lang="fr-FR" sz="2200" dirty="0"/>
          </a:p>
        </p:txBody>
      </p:sp>
      <p:sp>
        <p:nvSpPr>
          <p:cNvPr id="6" name="Slide Number Placeholder 5"/>
          <p:cNvSpPr>
            <a:spLocks noGrp="1"/>
          </p:cNvSpPr>
          <p:nvPr>
            <p:ph type="sldNum" sz="quarter" idx="12"/>
          </p:nvPr>
        </p:nvSpPr>
        <p:spPr/>
        <p:txBody>
          <a:bodyPr/>
          <a:lstStyle/>
          <a:p>
            <a:fld id="{F683FC37-21A4-4DC8-A2E1-F50B525F9E8E}" type="slidenum">
              <a:rPr lang="zh-TW" altLang="en-US" smtClean="0"/>
              <a:pPr/>
              <a:t>8</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7018" y="2244236"/>
            <a:ext cx="2374982" cy="4613764"/>
          </a:xfrm>
          <a:prstGeom prst="rect">
            <a:avLst/>
          </a:prstGeom>
        </p:spPr>
      </p:pic>
    </p:spTree>
    <p:extLst>
      <p:ext uri="{BB962C8B-B14F-4D97-AF65-F5344CB8AC3E}">
        <p14:creationId xmlns:p14="http://schemas.microsoft.com/office/powerpoint/2010/main" val="2725722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91622"/>
            <a:ext cx="8229600" cy="1143000"/>
          </a:xfrm>
        </p:spPr>
        <p:txBody>
          <a:bodyPr/>
          <a:lstStyle/>
          <a:p>
            <a:r>
              <a:rPr lang="fr-FR" dirty="0" smtClean="0">
                <a:solidFill>
                  <a:srgbClr val="006600"/>
                </a:solidFill>
              </a:rPr>
              <a:t>Types de produits (2/2)</a:t>
            </a:r>
            <a:endParaRPr lang="fr-FR" dirty="0">
              <a:solidFill>
                <a:srgbClr val="FF0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103077270"/>
              </p:ext>
            </p:extLst>
          </p:nvPr>
        </p:nvGraphicFramePr>
        <p:xfrm>
          <a:off x="369888" y="2127249"/>
          <a:ext cx="9055100" cy="4480560"/>
        </p:xfrm>
        <a:graphic>
          <a:graphicData uri="http://schemas.openxmlformats.org/drawingml/2006/table">
            <a:tbl>
              <a:tblPr firstRow="1" bandRow="1">
                <a:tableStyleId>{5C22544A-7EE6-4342-B048-85BDC9FD1C3A}</a:tableStyleId>
              </a:tblPr>
              <a:tblGrid>
                <a:gridCol w="4527550"/>
                <a:gridCol w="4527550"/>
              </a:tblGrid>
              <a:tr h="4365625">
                <a:tc>
                  <a:txBody>
                    <a:bodyPr/>
                    <a:lstStyle/>
                    <a:p>
                      <a:pPr marL="285750" indent="-285750">
                        <a:buFont typeface="Arial" panose="020B0604020202020204" pitchFamily="34" charset="0"/>
                        <a:buChar char="•"/>
                      </a:pPr>
                      <a:r>
                        <a:rPr lang="fr-FR" sz="2400" dirty="0" smtClean="0">
                          <a:solidFill>
                            <a:schemeClr val="tx1"/>
                          </a:solidFill>
                        </a:rPr>
                        <a:t>Bois brut</a:t>
                      </a:r>
                    </a:p>
                    <a:p>
                      <a:pPr marL="285750" indent="-285750">
                        <a:buFont typeface="Arial" panose="020B0604020202020204" pitchFamily="34" charset="0"/>
                        <a:buChar char="•"/>
                      </a:pPr>
                      <a:r>
                        <a:rPr lang="fr-FR" sz="2400" dirty="0" smtClean="0">
                          <a:solidFill>
                            <a:schemeClr val="tx1"/>
                          </a:solidFill>
                        </a:rPr>
                        <a:t>Traverses en bois pour voies ferrées ou similaires</a:t>
                      </a:r>
                    </a:p>
                    <a:p>
                      <a:pPr marL="285750" indent="-285750">
                        <a:buFont typeface="Arial" panose="020B0604020202020204" pitchFamily="34" charset="0"/>
                        <a:buChar char="•"/>
                      </a:pPr>
                      <a:r>
                        <a:rPr lang="fr-FR" sz="2400" dirty="0" smtClean="0">
                          <a:solidFill>
                            <a:schemeClr val="tx1"/>
                          </a:solidFill>
                        </a:rPr>
                        <a:t>Bois sciés ou </a:t>
                      </a:r>
                      <a:r>
                        <a:rPr lang="fr-FR" sz="2400" dirty="0" err="1" smtClean="0">
                          <a:solidFill>
                            <a:schemeClr val="tx1"/>
                          </a:solidFill>
                        </a:rPr>
                        <a:t>dédossés</a:t>
                      </a:r>
                      <a:r>
                        <a:rPr lang="fr-FR" sz="2400" dirty="0" smtClean="0">
                          <a:solidFill>
                            <a:schemeClr val="tx1"/>
                          </a:solidFill>
                        </a:rPr>
                        <a:t> longitudinalement</a:t>
                      </a:r>
                    </a:p>
                    <a:p>
                      <a:pPr marL="285750" indent="-285750">
                        <a:buFont typeface="Arial" panose="020B0604020202020204" pitchFamily="34" charset="0"/>
                        <a:buChar char="•"/>
                      </a:pPr>
                      <a:r>
                        <a:rPr lang="fr-FR" sz="2400" dirty="0" smtClean="0">
                          <a:solidFill>
                            <a:schemeClr val="tx1"/>
                          </a:solidFill>
                        </a:rPr>
                        <a:t>Feuilles pour placage</a:t>
                      </a:r>
                    </a:p>
                    <a:p>
                      <a:pPr marL="285750" indent="-285750">
                        <a:buFont typeface="Arial" panose="020B0604020202020204" pitchFamily="34" charset="0"/>
                        <a:buChar char="•"/>
                      </a:pPr>
                      <a:r>
                        <a:rPr lang="fr-FR" sz="2400" dirty="0" smtClean="0">
                          <a:solidFill>
                            <a:schemeClr val="tx1"/>
                          </a:solidFill>
                        </a:rPr>
                        <a:t>Panneaux de particules dits « </a:t>
                      </a:r>
                      <a:r>
                        <a:rPr lang="fr-FR" sz="2400" dirty="0" err="1" smtClean="0">
                          <a:solidFill>
                            <a:schemeClr val="tx1"/>
                          </a:solidFill>
                        </a:rPr>
                        <a:t>oriented</a:t>
                      </a:r>
                      <a:r>
                        <a:rPr lang="fr-FR" sz="2400" dirty="0" smtClean="0">
                          <a:solidFill>
                            <a:schemeClr val="tx1"/>
                          </a:solidFill>
                        </a:rPr>
                        <a:t> </a:t>
                      </a:r>
                      <a:r>
                        <a:rPr lang="fr-FR" sz="2400" dirty="0" err="1" smtClean="0">
                          <a:solidFill>
                            <a:schemeClr val="tx1"/>
                          </a:solidFill>
                        </a:rPr>
                        <a:t>strand</a:t>
                      </a:r>
                      <a:r>
                        <a:rPr lang="fr-FR" sz="2400" dirty="0" smtClean="0">
                          <a:solidFill>
                            <a:schemeClr val="tx1"/>
                          </a:solidFill>
                        </a:rPr>
                        <a:t> </a:t>
                      </a:r>
                      <a:r>
                        <a:rPr lang="fr-FR" sz="2400" dirty="0" err="1" smtClean="0">
                          <a:solidFill>
                            <a:schemeClr val="tx1"/>
                          </a:solidFill>
                        </a:rPr>
                        <a:t>board</a:t>
                      </a:r>
                      <a:r>
                        <a:rPr lang="fr-FR" sz="2400" dirty="0" smtClean="0">
                          <a:solidFill>
                            <a:schemeClr val="tx1"/>
                          </a:solidFill>
                        </a:rPr>
                        <a:t> » (OSB)</a:t>
                      </a:r>
                    </a:p>
                    <a:p>
                      <a:pPr marL="285750" indent="-285750">
                        <a:buFont typeface="Arial" panose="020B0604020202020204" pitchFamily="34" charset="0"/>
                        <a:buChar char="•"/>
                      </a:pPr>
                      <a:r>
                        <a:rPr lang="fr-FR" sz="2400" dirty="0" smtClean="0">
                          <a:solidFill>
                            <a:schemeClr val="tx1"/>
                          </a:solidFill>
                        </a:rPr>
                        <a:t>Panneaux de fibres de bois</a:t>
                      </a:r>
                    </a:p>
                    <a:p>
                      <a:pPr marL="285750" indent="-285750">
                        <a:buFont typeface="Arial" panose="020B0604020202020204" pitchFamily="34" charset="0"/>
                        <a:buChar char="•"/>
                      </a:pPr>
                      <a:r>
                        <a:rPr lang="fr-FR" sz="2400" dirty="0" smtClean="0">
                          <a:solidFill>
                            <a:schemeClr val="tx1"/>
                          </a:solidFill>
                        </a:rPr>
                        <a:t>Bois </a:t>
                      </a:r>
                      <a:r>
                        <a:rPr lang="fr-FR" sz="2400" dirty="0" err="1" smtClean="0">
                          <a:solidFill>
                            <a:schemeClr val="tx1"/>
                          </a:solidFill>
                        </a:rPr>
                        <a:t>contreplaqués</a:t>
                      </a:r>
                      <a:r>
                        <a:rPr lang="fr-FR" sz="2400" dirty="0" smtClean="0">
                          <a:solidFill>
                            <a:schemeClr val="tx1"/>
                          </a:solidFill>
                        </a:rPr>
                        <a:t>, bois plaqués</a:t>
                      </a:r>
                    </a:p>
                    <a:p>
                      <a:pPr marL="285750" indent="-285750">
                        <a:buFont typeface="Arial" panose="020B0604020202020204" pitchFamily="34" charset="0"/>
                        <a:buChar char="•"/>
                      </a:pPr>
                      <a:r>
                        <a:rPr lang="fr-FR" sz="2400" dirty="0" smtClean="0">
                          <a:solidFill>
                            <a:schemeClr val="tx1"/>
                          </a:solidFill>
                        </a:rPr>
                        <a:t>Bois dits « densifiés »</a:t>
                      </a:r>
                    </a:p>
                  </a:txBody>
                  <a:tcPr>
                    <a:noFill/>
                  </a:tcPr>
                </a:tc>
                <a:tc>
                  <a:txBody>
                    <a:bodyPr/>
                    <a:lstStyle/>
                    <a:p>
                      <a:pPr marL="285750" indent="-285750">
                        <a:buFont typeface="Arial" panose="020B0604020202020204" pitchFamily="34" charset="0"/>
                        <a:buChar char="•"/>
                      </a:pPr>
                      <a:r>
                        <a:rPr lang="fr-FR" sz="2400" dirty="0" smtClean="0">
                          <a:solidFill>
                            <a:schemeClr val="tx1"/>
                          </a:solidFill>
                        </a:rPr>
                        <a:t>Bois de chauffage</a:t>
                      </a:r>
                    </a:p>
                    <a:p>
                      <a:pPr marL="285750" indent="-285750">
                        <a:buFont typeface="Arial" panose="020B0604020202020204" pitchFamily="34" charset="0"/>
                        <a:buChar char="•"/>
                      </a:pPr>
                      <a:r>
                        <a:rPr lang="fr-FR" sz="2400" dirty="0" smtClean="0">
                          <a:solidFill>
                            <a:schemeClr val="tx1"/>
                          </a:solidFill>
                        </a:rPr>
                        <a:t>Cadres en bois pour tableaux</a:t>
                      </a:r>
                    </a:p>
                    <a:p>
                      <a:pPr marL="285750" indent="-285750">
                        <a:buFont typeface="Arial" panose="020B0604020202020204" pitchFamily="34" charset="0"/>
                        <a:buChar char="•"/>
                      </a:pPr>
                      <a:r>
                        <a:rPr lang="fr-FR" sz="2400" dirty="0" smtClean="0">
                          <a:solidFill>
                            <a:schemeClr val="tx1"/>
                          </a:solidFill>
                        </a:rPr>
                        <a:t>Caisses, caissettes et emballages similaires</a:t>
                      </a:r>
                    </a:p>
                    <a:p>
                      <a:pPr marL="285750" indent="-285750">
                        <a:buFont typeface="Arial" panose="020B0604020202020204" pitchFamily="34" charset="0"/>
                        <a:buChar char="•"/>
                      </a:pPr>
                      <a:r>
                        <a:rPr lang="fr-FR" sz="2400" dirty="0" smtClean="0">
                          <a:solidFill>
                            <a:schemeClr val="tx1"/>
                          </a:solidFill>
                        </a:rPr>
                        <a:t>Futailles, cuves, baquets</a:t>
                      </a:r>
                    </a:p>
                    <a:p>
                      <a:pPr marL="285750" indent="-285750">
                        <a:buFont typeface="Arial" panose="020B0604020202020204" pitchFamily="34" charset="0"/>
                        <a:buChar char="•"/>
                      </a:pPr>
                      <a:r>
                        <a:rPr lang="fr-FR" sz="2400" dirty="0" smtClean="0">
                          <a:solidFill>
                            <a:schemeClr val="tx1"/>
                          </a:solidFill>
                        </a:rPr>
                        <a:t>Ouvrages de menuiserie et pièces de charpente</a:t>
                      </a:r>
                    </a:p>
                    <a:p>
                      <a:pPr marL="285750" indent="-285750">
                        <a:buFont typeface="Arial" panose="020B0604020202020204" pitchFamily="34" charset="0"/>
                        <a:buChar char="•"/>
                      </a:pPr>
                      <a:r>
                        <a:rPr lang="fr-FR" sz="2400" dirty="0" smtClean="0">
                          <a:solidFill>
                            <a:schemeClr val="tx1"/>
                          </a:solidFill>
                        </a:rPr>
                        <a:t>Pâte et papier</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400" dirty="0" smtClean="0">
                          <a:solidFill>
                            <a:schemeClr val="tx1"/>
                          </a:solidFill>
                        </a:rPr>
                        <a:t>Meubles en bois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2400" dirty="0" smtClean="0">
                          <a:solidFill>
                            <a:schemeClr val="tx1"/>
                          </a:solidFill>
                        </a:rPr>
                        <a:t>Constructions préfabriquées</a:t>
                      </a:r>
                    </a:p>
                    <a:p>
                      <a:pPr marL="285750" indent="-285750">
                        <a:buFont typeface="Arial" panose="020B0604020202020204" pitchFamily="34" charset="0"/>
                        <a:buChar char="•"/>
                      </a:pPr>
                      <a:endParaRPr lang="de-DE" sz="2400" dirty="0">
                        <a:solidFill>
                          <a:schemeClr val="tx1"/>
                        </a:solidFill>
                      </a:endParaRPr>
                    </a:p>
                  </a:txBody>
                  <a:tcPr>
                    <a:noFill/>
                  </a:tcPr>
                </a:tc>
              </a:tr>
            </a:tbl>
          </a:graphicData>
        </a:graphic>
      </p:graphicFrame>
      <p:sp>
        <p:nvSpPr>
          <p:cNvPr id="5" name="Slide Number Placeholder 4"/>
          <p:cNvSpPr>
            <a:spLocks noGrp="1"/>
          </p:cNvSpPr>
          <p:nvPr>
            <p:ph type="sldNum" sz="quarter" idx="12"/>
          </p:nvPr>
        </p:nvSpPr>
        <p:spPr/>
        <p:txBody>
          <a:bodyPr/>
          <a:lstStyle/>
          <a:p>
            <a:fld id="{F683FC37-21A4-4DC8-A2E1-F50B525F9E8E}" type="slidenum">
              <a:rPr lang="zh-TW" altLang="en-US" smtClean="0"/>
              <a:pPr/>
              <a:t>9</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7018" y="2244236"/>
            <a:ext cx="2374982" cy="4613764"/>
          </a:xfrm>
          <a:prstGeom prst="rect">
            <a:avLst/>
          </a:prstGeom>
        </p:spPr>
      </p:pic>
    </p:spTree>
    <p:extLst>
      <p:ext uri="{BB962C8B-B14F-4D97-AF65-F5344CB8AC3E}">
        <p14:creationId xmlns:p14="http://schemas.microsoft.com/office/powerpoint/2010/main" val="252888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63DBE16-C06F-457C-B5F6-E30BA6EAB5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www.w3.org/XML/1998/namespace"/>
    <ds:schemaRef ds:uri="http://purl.org/dc/elements/1.1/"/>
    <ds:schemaRef ds:uri="http://purl.org/dc/terms/"/>
    <ds:schemaRef ds:uri="http://purl.org/dc/dcmityp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1855</Words>
  <Application>Microsoft Office PowerPoint</Application>
  <PresentationFormat>Benutzerdefiniert</PresentationFormat>
  <Paragraphs>210</Paragraphs>
  <Slides>25</Slides>
  <Notes>21</Notes>
  <HiddenSlides>0</HiddenSlides>
  <MMClips>0</MMClips>
  <ScaleCrop>false</ScaleCrop>
  <HeadingPairs>
    <vt:vector size="4" baseType="variant">
      <vt:variant>
        <vt:lpstr>Design</vt:lpstr>
      </vt:variant>
      <vt:variant>
        <vt:i4>2</vt:i4>
      </vt:variant>
      <vt:variant>
        <vt:lpstr>Folientitel</vt:lpstr>
      </vt:variant>
      <vt:variant>
        <vt:i4>25</vt:i4>
      </vt:variant>
    </vt:vector>
  </HeadingPairs>
  <TitlesOfParts>
    <vt:vector size="27" baseType="lpstr">
      <vt:lpstr>Office Theme</vt:lpstr>
      <vt:lpstr>1_Office Theme</vt:lpstr>
      <vt:lpstr>Important : mentions légales – VEUILLEZ LIRE CE QUI SUIT</vt:lpstr>
      <vt:lpstr>Règlement Bois de l’UE – Formation des formateurs</vt:lpstr>
      <vt:lpstr>Contexte européen: plan d’action FLEGT</vt:lpstr>
      <vt:lpstr>Éléments clés du plan d’action FLEGT</vt:lpstr>
      <vt:lpstr>Règlement Bois de l’UE (UE) N° 955/2010              </vt:lpstr>
      <vt:lpstr>PowerPoint-Präsentation</vt:lpstr>
      <vt:lpstr>Champ d’action géographique</vt:lpstr>
      <vt:lpstr>Types de produits (1/2)</vt:lpstr>
      <vt:lpstr>Types de produits (2/2)</vt:lpstr>
      <vt:lpstr>Exemption: bois et produits dérivés recyclés</vt:lpstr>
      <vt:lpstr>Emballages</vt:lpstr>
      <vt:lpstr>Les exigences, en bref</vt:lpstr>
      <vt:lpstr>Définition: bois issu d’une récolte illégale</vt:lpstr>
      <vt:lpstr>Obligations des commerçants: traçabilité</vt:lpstr>
      <vt:lpstr>Obligations des opérateurs: système de diligence raisonnée</vt:lpstr>
      <vt:lpstr>Qui élabore le système de diligence raisonnée?</vt:lpstr>
      <vt:lpstr>Système de diligence raisonnée</vt:lpstr>
      <vt:lpstr>Système de diligence raisonnée: information (1/3)</vt:lpstr>
      <vt:lpstr>Système de diligence raisonnée: information (2/3)</vt:lpstr>
      <vt:lpstr>Système de diligence raisonnée: information (3/3)</vt:lpstr>
      <vt:lpstr>Système de diligence raisonnée: évaluation du risque</vt:lpstr>
      <vt:lpstr>Système de diligence raisonnée: atténuation du risque</vt:lpstr>
      <vt:lpstr>Respect du Règlement</vt:lpstr>
      <vt:lpstr>Lignes directrices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117</cp:revision>
  <dcterms:created xsi:type="dcterms:W3CDTF">2013-11-14T15:38:49Z</dcterms:created>
  <dcterms:modified xsi:type="dcterms:W3CDTF">2014-12-01T16:11:36Z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